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99" r:id="rId2"/>
  </p:sldMasterIdLst>
  <p:notesMasterIdLst>
    <p:notesMasterId r:id="rId23"/>
  </p:notesMasterIdLst>
  <p:sldIdLst>
    <p:sldId id="297" r:id="rId3"/>
    <p:sldId id="326" r:id="rId4"/>
    <p:sldId id="327" r:id="rId5"/>
    <p:sldId id="328" r:id="rId6"/>
    <p:sldId id="329" r:id="rId7"/>
    <p:sldId id="347" r:id="rId8"/>
    <p:sldId id="350" r:id="rId9"/>
    <p:sldId id="352" r:id="rId10"/>
    <p:sldId id="351" r:id="rId11"/>
    <p:sldId id="279" r:id="rId12"/>
    <p:sldId id="285" r:id="rId13"/>
    <p:sldId id="286" r:id="rId14"/>
    <p:sldId id="283" r:id="rId15"/>
    <p:sldId id="289" r:id="rId16"/>
    <p:sldId id="290" r:id="rId17"/>
    <p:sldId id="291" r:id="rId18"/>
    <p:sldId id="284" r:id="rId19"/>
    <p:sldId id="354" r:id="rId20"/>
    <p:sldId id="355" r:id="rId21"/>
    <p:sldId id="296"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21" autoAdjust="0"/>
    <p:restoredTop sz="93847" autoAdjust="0"/>
  </p:normalViewPr>
  <p:slideViewPr>
    <p:cSldViewPr>
      <p:cViewPr>
        <p:scale>
          <a:sx n="81" d="100"/>
          <a:sy n="81" d="100"/>
        </p:scale>
        <p:origin x="-576" y="-36"/>
      </p:cViewPr>
      <p:guideLst>
        <p:guide orient="horz" pos="2160"/>
        <p:guide pos="2880"/>
      </p:guideLst>
    </p:cSldViewPr>
  </p:slideViewPr>
  <p:outlineViewPr>
    <p:cViewPr>
      <p:scale>
        <a:sx n="33" d="100"/>
        <a:sy n="33" d="100"/>
      </p:scale>
      <p:origin x="0" y="6918"/>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90"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2171109-28C3-4DB1-A67F-9BC54F18ACEE}" type="datetimeFigureOut">
              <a:rPr lang="en-US" smtClean="0"/>
              <a:t>6/14/2022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E16B1BC-9012-443F-895C-319C139DD35B}" type="slidenum">
              <a:rPr lang="en-US" smtClean="0"/>
              <a:t>‹#›</a:t>
            </a:fld>
            <a:endParaRPr lang="en-US"/>
          </a:p>
        </p:txBody>
      </p:sp>
    </p:spTree>
    <p:extLst>
      <p:ext uri="{BB962C8B-B14F-4D97-AF65-F5344CB8AC3E}">
        <p14:creationId xmlns:p14="http://schemas.microsoft.com/office/powerpoint/2010/main" val="303715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GB" sz="2400">
              <a:solidFill>
                <a:srgbClr val="000000"/>
              </a:solidFill>
              <a:latin typeface="Times New Roman" pitchFamily="18" charset="0"/>
            </a:endParaRPr>
          </a:p>
        </p:txBody>
      </p:sp>
      <p:sp>
        <p:nvSpPr>
          <p:cNvPr id="5" name="Rectangle 4"/>
          <p:cNvSpPr>
            <a:spLocks noChangeArrowheads="1"/>
          </p:cNvSpPr>
          <p:nvPr/>
        </p:nvSpPr>
        <p:spPr bwMode="hidden">
          <a:xfrm>
            <a:off x="1716088" y="1233488"/>
            <a:ext cx="7427912" cy="2533650"/>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grpSp>
        <p:nvGrpSpPr>
          <p:cNvPr id="6" name="Group 5"/>
          <p:cNvGrpSpPr>
            <a:grpSpLocks/>
          </p:cNvGrpSpPr>
          <p:nvPr/>
        </p:nvGrpSpPr>
        <p:grpSpPr bwMode="auto">
          <a:xfrm>
            <a:off x="0" y="609600"/>
            <a:ext cx="2867025" cy="3157538"/>
            <a:chOff x="0" y="672"/>
            <a:chExt cx="1806" cy="1989"/>
          </a:xfrm>
        </p:grpSpPr>
        <p:sp>
          <p:nvSpPr>
            <p:cNvPr id="7"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sp>
          <p:nvSpPr>
            <p:cNvPr id="8"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sp>
          <p:nvSpPr>
            <p:cNvPr id="9"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sp>
          <p:nvSpPr>
            <p:cNvPr id="10"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sp>
          <p:nvSpPr>
            <p:cNvPr id="11"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sp>
          <p:nvSpPr>
            <p:cNvPr id="12"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sp>
          <p:nvSpPr>
            <p:cNvPr id="13"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sp>
          <p:nvSpPr>
            <p:cNvPr id="14"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sp>
          <p:nvSpPr>
            <p:cNvPr id="15"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sp>
          <p:nvSpPr>
            <p:cNvPr id="16"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grpSp>
      <p:pic>
        <p:nvPicPr>
          <p:cNvPr id="17" name="Picture 21" descr="NWRB Logo 01 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 y="381000"/>
            <a:ext cx="1066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2"/>
          <p:cNvSpPr txBox="1">
            <a:spLocks noChangeArrowheads="1"/>
          </p:cNvSpPr>
          <p:nvPr/>
        </p:nvSpPr>
        <p:spPr bwMode="auto">
          <a:xfrm>
            <a:off x="685800" y="1143000"/>
            <a:ext cx="1276350" cy="119062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a:solidFill>
                  <a:srgbClr val="00007D"/>
                </a:solidFill>
              </a:rPr>
              <a:t>National</a:t>
            </a:r>
          </a:p>
          <a:p>
            <a:pPr eaLnBrk="0" fontAlgn="base" hangingPunct="0">
              <a:spcBef>
                <a:spcPct val="0"/>
              </a:spcBef>
              <a:spcAft>
                <a:spcPct val="0"/>
              </a:spcAft>
              <a:defRPr/>
            </a:pPr>
            <a:r>
              <a:rPr lang="en-US">
                <a:solidFill>
                  <a:srgbClr val="00007D"/>
                </a:solidFill>
              </a:rPr>
              <a:t>Water</a:t>
            </a:r>
          </a:p>
          <a:p>
            <a:pPr eaLnBrk="0" fontAlgn="base" hangingPunct="0">
              <a:spcBef>
                <a:spcPct val="0"/>
              </a:spcBef>
              <a:spcAft>
                <a:spcPct val="0"/>
              </a:spcAft>
              <a:defRPr/>
            </a:pPr>
            <a:r>
              <a:rPr lang="en-US">
                <a:solidFill>
                  <a:srgbClr val="00007D"/>
                </a:solidFill>
              </a:rPr>
              <a:t>Resources</a:t>
            </a:r>
          </a:p>
          <a:p>
            <a:pPr eaLnBrk="0" fontAlgn="base" hangingPunct="0">
              <a:spcBef>
                <a:spcPct val="0"/>
              </a:spcBef>
              <a:spcAft>
                <a:spcPct val="0"/>
              </a:spcAft>
              <a:defRPr/>
            </a:pPr>
            <a:r>
              <a:rPr lang="en-US">
                <a:solidFill>
                  <a:srgbClr val="00007D"/>
                </a:solidFill>
              </a:rPr>
              <a:t>Board</a:t>
            </a:r>
          </a:p>
        </p:txBody>
      </p:sp>
      <p:sp>
        <p:nvSpPr>
          <p:cNvPr id="122899" name="Rectangle 19"/>
          <p:cNvSpPr>
            <a:spLocks noGrp="1" noChangeArrowheads="1"/>
          </p:cNvSpPr>
          <p:nvPr>
            <p:ph type="ctrTitle"/>
          </p:nvPr>
        </p:nvSpPr>
        <p:spPr bwMode="auto">
          <a:xfrm>
            <a:off x="2971800" y="1828800"/>
            <a:ext cx="6019800" cy="2209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600">
                <a:solidFill>
                  <a:srgbClr val="FFFFFF"/>
                </a:solidFill>
              </a:defRPr>
            </a:lvl1pPr>
          </a:lstStyle>
          <a:p>
            <a:r>
              <a:rPr lang="en-US"/>
              <a:t>Click to edit Master title style</a:t>
            </a:r>
          </a:p>
        </p:txBody>
      </p:sp>
      <p:sp>
        <p:nvSpPr>
          <p:cNvPr id="122900" name="Rectangle 20"/>
          <p:cNvSpPr>
            <a:spLocks noGrp="1" noChangeArrowheads="1"/>
          </p:cNvSpPr>
          <p:nvPr>
            <p:ph type="subTitle" idx="1"/>
          </p:nvPr>
        </p:nvSpPr>
        <p:spPr bwMode="auto">
          <a:xfrm>
            <a:off x="2971800" y="4267200"/>
            <a:ext cx="6019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sz="3000"/>
            </a:lvl1pPr>
          </a:lstStyle>
          <a:p>
            <a:r>
              <a:rPr lang="en-US"/>
              <a:t>Click to edit Master subtitle style</a:t>
            </a:r>
          </a:p>
        </p:txBody>
      </p:sp>
      <p:sp>
        <p:nvSpPr>
          <p:cNvPr id="19" name="Rectangle 16"/>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i="0"/>
            </a:lvl1pPr>
          </a:lstStyle>
          <a:p>
            <a:pPr fontAlgn="base">
              <a:spcBef>
                <a:spcPct val="0"/>
              </a:spcBef>
              <a:spcAft>
                <a:spcPct val="0"/>
              </a:spcAft>
              <a:defRPr/>
            </a:pPr>
            <a:endParaRPr lang="en-US">
              <a:solidFill>
                <a:srgbClr val="000000"/>
              </a:solidFill>
            </a:endParaRPr>
          </a:p>
        </p:txBody>
      </p:sp>
      <p:sp>
        <p:nvSpPr>
          <p:cNvPr id="20" name="Rectangle 17"/>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i="0"/>
            </a:lvl1pPr>
          </a:lstStyle>
          <a:p>
            <a:pPr fontAlgn="base">
              <a:spcBef>
                <a:spcPct val="0"/>
              </a:spcBef>
              <a:spcAft>
                <a:spcPct val="0"/>
              </a:spcAft>
              <a:defRPr/>
            </a:pPr>
            <a:endParaRPr lang="en-US">
              <a:solidFill>
                <a:srgbClr val="000000"/>
              </a:solidFill>
            </a:endParaRPr>
          </a:p>
        </p:txBody>
      </p:sp>
      <p:sp>
        <p:nvSpPr>
          <p:cNvPr id="21" name="Rectangle 18"/>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i="0">
                <a:latin typeface="Arial Black" pitchFamily="34" charset="0"/>
              </a:defRPr>
            </a:lvl1pPr>
          </a:lstStyle>
          <a:p>
            <a:pPr fontAlgn="base">
              <a:spcBef>
                <a:spcPct val="0"/>
              </a:spcBef>
              <a:spcAft>
                <a:spcPct val="0"/>
              </a:spcAft>
              <a:defRPr/>
            </a:pPr>
            <a:fld id="{F9CCD801-DFFE-4F71-A483-F1DCA4030D3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17721700"/>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PH"/>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Tree>
    <p:extLst>
      <p:ext uri="{BB962C8B-B14F-4D97-AF65-F5344CB8AC3E}">
        <p14:creationId xmlns:p14="http://schemas.microsoft.com/office/powerpoint/2010/main" val="2207025743"/>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Tree>
    <p:extLst>
      <p:ext uri="{BB962C8B-B14F-4D97-AF65-F5344CB8AC3E}">
        <p14:creationId xmlns:p14="http://schemas.microsoft.com/office/powerpoint/2010/main" val="432015290"/>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Tree>
    <p:extLst>
      <p:ext uri="{BB962C8B-B14F-4D97-AF65-F5344CB8AC3E}">
        <p14:creationId xmlns:p14="http://schemas.microsoft.com/office/powerpoint/2010/main" val="3370192926"/>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PH"/>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PH" noProof="0"/>
          </a:p>
        </p:txBody>
      </p:sp>
    </p:spTree>
    <p:extLst>
      <p:ext uri="{BB962C8B-B14F-4D97-AF65-F5344CB8AC3E}">
        <p14:creationId xmlns:p14="http://schemas.microsoft.com/office/powerpoint/2010/main" val="3804238949"/>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173ADF-EAD2-4B7F-A1D9-8DCC37ADE913}" type="datetimeFigureOut">
              <a:rPr lang="en-US" smtClean="0">
                <a:solidFill>
                  <a:srgbClr val="073E87"/>
                </a:solidFill>
              </a:rPr>
              <a:pPr/>
              <a:t>6/14/2022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56DE6D53-2ABB-4EFF-A773-9F049DF9BBA1}" type="slidenum">
              <a:rPr lang="en-US" smtClean="0">
                <a:solidFill>
                  <a:srgbClr val="073E87"/>
                </a:solidFill>
              </a:rPr>
              <a:pPr/>
              <a:t>‹#›</a:t>
            </a:fld>
            <a:endParaRPr lang="en-US">
              <a:solidFill>
                <a:srgbClr val="073E87"/>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73ADF-EAD2-4B7F-A1D9-8DCC37ADE913}" type="datetimeFigureOut">
              <a:rPr lang="en-US" smtClean="0">
                <a:solidFill>
                  <a:srgbClr val="073E87"/>
                </a:solidFill>
              </a:rPr>
              <a:pPr/>
              <a:t>6/14/2022</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56DE6D53-2ABB-4EFF-A773-9F049DF9BBA1}"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186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PH"/>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Tree>
    <p:extLst>
      <p:ext uri="{BB962C8B-B14F-4D97-AF65-F5344CB8AC3E}">
        <p14:creationId xmlns:p14="http://schemas.microsoft.com/office/powerpoint/2010/main" val="1641316675"/>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6160185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Tree>
    <p:extLst>
      <p:ext uri="{BB962C8B-B14F-4D97-AF65-F5344CB8AC3E}">
        <p14:creationId xmlns:p14="http://schemas.microsoft.com/office/powerpoint/2010/main" val="1661697804"/>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Tree>
    <p:extLst>
      <p:ext uri="{BB962C8B-B14F-4D97-AF65-F5344CB8AC3E}">
        <p14:creationId xmlns:p14="http://schemas.microsoft.com/office/powerpoint/2010/main" val="1353503677"/>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PH"/>
          </a:p>
        </p:txBody>
      </p:sp>
    </p:spTree>
    <p:extLst>
      <p:ext uri="{BB962C8B-B14F-4D97-AF65-F5344CB8AC3E}">
        <p14:creationId xmlns:p14="http://schemas.microsoft.com/office/powerpoint/2010/main" val="3077798032"/>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097914"/>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185359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PH"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450204"/>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685800"/>
            <a:chOff x="0" y="0"/>
            <a:chExt cx="5760" cy="344"/>
          </a:xfrm>
        </p:grpSpPr>
        <p:sp>
          <p:nvSpPr>
            <p:cNvPr id="121861" name="Rectangle 5"/>
            <p:cNvSpPr>
              <a:spLocks noChangeArrowheads="1"/>
            </p:cNvSpPr>
            <p:nvPr userDrawn="1"/>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GB" sz="2400">
                <a:solidFill>
                  <a:srgbClr val="000000"/>
                </a:solidFill>
                <a:latin typeface="Times New Roman" pitchFamily="18" charset="0"/>
              </a:endParaRPr>
            </a:p>
          </p:txBody>
        </p:sp>
        <p:sp>
          <p:nvSpPr>
            <p:cNvPr id="121862" name="Rectangle 6"/>
            <p:cNvSpPr>
              <a:spLocks noChangeArrowheads="1"/>
            </p:cNvSpPr>
            <p:nvPr userDrawn="1"/>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sp>
          <p:nvSpPr>
            <p:cNvPr id="121863" name="Rectangle 7"/>
            <p:cNvSpPr>
              <a:spLocks noChangeArrowheads="1"/>
            </p:cNvSpPr>
            <p:nvPr userDrawn="1"/>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GB">
                <a:solidFill>
                  <a:srgbClr val="000000"/>
                </a:solidFill>
              </a:endParaRPr>
            </a:p>
          </p:txBody>
        </p:sp>
        <p:sp>
          <p:nvSpPr>
            <p:cNvPr id="121864" name="Rectangle 8"/>
            <p:cNvSpPr>
              <a:spLocks noChangeArrowheads="1"/>
            </p:cNvSpPr>
            <p:nvPr userDrawn="1"/>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GB">
                <a:solidFill>
                  <a:srgbClr val="000000"/>
                </a:solidFill>
              </a:endParaRPr>
            </a:p>
          </p:txBody>
        </p:sp>
        <p:sp>
          <p:nvSpPr>
            <p:cNvPr id="121865" name="Rectangle 9"/>
            <p:cNvSpPr>
              <a:spLocks noChangeArrowheads="1"/>
            </p:cNvSpPr>
            <p:nvPr userDrawn="1"/>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GB">
                <a:solidFill>
                  <a:srgbClr val="9999CC"/>
                </a:solidFill>
              </a:endParaRPr>
            </a:p>
          </p:txBody>
        </p:sp>
        <p:sp>
          <p:nvSpPr>
            <p:cNvPr id="121866" name="Rectangle 10"/>
            <p:cNvSpPr>
              <a:spLocks noChangeArrowheads="1"/>
            </p:cNvSpPr>
            <p:nvPr userDrawn="1"/>
          </p:nvSpPr>
          <p:spPr bwMode="auto">
            <a:xfrm>
              <a:off x="173" y="173"/>
              <a:ext cx="86" cy="88"/>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GB">
                <a:solidFill>
                  <a:srgbClr val="000000"/>
                </a:solidFill>
              </a:endParaRPr>
            </a:p>
          </p:txBody>
        </p:sp>
        <p:sp>
          <p:nvSpPr>
            <p:cNvPr id="121867" name="Rectangle 11"/>
            <p:cNvSpPr>
              <a:spLocks noChangeArrowheads="1"/>
            </p:cNvSpPr>
            <p:nvPr userDrawn="1"/>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GB" sz="2400">
                <a:solidFill>
                  <a:srgbClr val="000000"/>
                </a:solidFill>
                <a:latin typeface="Times New Roman" pitchFamily="18" charset="0"/>
              </a:endParaRPr>
            </a:p>
          </p:txBody>
        </p:sp>
        <p:sp>
          <p:nvSpPr>
            <p:cNvPr id="121868" name="Rectangle 12"/>
            <p:cNvSpPr>
              <a:spLocks noChangeArrowheads="1"/>
            </p:cNvSpPr>
            <p:nvPr userDrawn="1"/>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GB">
                <a:solidFill>
                  <a:srgbClr val="9999CC"/>
                </a:solidFill>
              </a:endParaRPr>
            </a:p>
          </p:txBody>
        </p:sp>
        <p:sp>
          <p:nvSpPr>
            <p:cNvPr id="121869" name="Rectangle 13"/>
            <p:cNvSpPr>
              <a:spLocks noChangeArrowheads="1"/>
            </p:cNvSpPr>
            <p:nvPr userDrawn="1"/>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GB">
                <a:solidFill>
                  <a:srgbClr val="9999CC"/>
                </a:solidFill>
              </a:endParaRPr>
            </a:p>
          </p:txBody>
        </p:sp>
      </p:grpSp>
      <p:sp>
        <p:nvSpPr>
          <p:cNvPr id="121873" name="Text Box 17"/>
          <p:cNvSpPr txBox="1">
            <a:spLocks noChangeArrowheads="1"/>
          </p:cNvSpPr>
          <p:nvPr/>
        </p:nvSpPr>
        <p:spPr bwMode="auto">
          <a:xfrm>
            <a:off x="685800" y="120650"/>
            <a:ext cx="3152775" cy="33655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1600">
                <a:solidFill>
                  <a:srgbClr val="FFFFFF"/>
                </a:solidFill>
              </a:rPr>
              <a:t>National Water Resources Board</a:t>
            </a:r>
          </a:p>
        </p:txBody>
      </p:sp>
    </p:spTree>
    <p:extLst>
      <p:ext uri="{BB962C8B-B14F-4D97-AF65-F5344CB8AC3E}">
        <p14:creationId xmlns:p14="http://schemas.microsoft.com/office/powerpoint/2010/main" val="40414141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zoom/>
  </p:transition>
  <p:txStyles>
    <p:titleStyle>
      <a:lvl1pPr algn="l" rtl="0" eaLnBrk="0" fontAlgn="base" hangingPunct="0">
        <a:spcBef>
          <a:spcPct val="0"/>
        </a:spcBef>
        <a:spcAft>
          <a:spcPct val="0"/>
        </a:spcAft>
        <a:defRPr sz="4000">
          <a:solidFill>
            <a:schemeClr val="bg2"/>
          </a:solidFill>
          <a:latin typeface="+mj-lt"/>
          <a:ea typeface="+mj-ea"/>
          <a:cs typeface="+mj-cs"/>
        </a:defRPr>
      </a:lvl1pPr>
      <a:lvl2pPr algn="l" rtl="0" eaLnBrk="0" fontAlgn="base" hangingPunct="0">
        <a:spcBef>
          <a:spcPct val="0"/>
        </a:spcBef>
        <a:spcAft>
          <a:spcPct val="0"/>
        </a:spcAft>
        <a:defRPr sz="4000">
          <a:solidFill>
            <a:schemeClr val="bg2"/>
          </a:solidFill>
          <a:latin typeface="Arial" charset="0"/>
        </a:defRPr>
      </a:lvl2pPr>
      <a:lvl3pPr algn="l" rtl="0" eaLnBrk="0" fontAlgn="base" hangingPunct="0">
        <a:spcBef>
          <a:spcPct val="0"/>
        </a:spcBef>
        <a:spcAft>
          <a:spcPct val="0"/>
        </a:spcAft>
        <a:defRPr sz="4000">
          <a:solidFill>
            <a:schemeClr val="bg2"/>
          </a:solidFill>
          <a:latin typeface="Arial" charset="0"/>
        </a:defRPr>
      </a:lvl3pPr>
      <a:lvl4pPr algn="l" rtl="0" eaLnBrk="0" fontAlgn="base" hangingPunct="0">
        <a:spcBef>
          <a:spcPct val="0"/>
        </a:spcBef>
        <a:spcAft>
          <a:spcPct val="0"/>
        </a:spcAft>
        <a:defRPr sz="4000">
          <a:solidFill>
            <a:schemeClr val="bg2"/>
          </a:solidFill>
          <a:latin typeface="Arial" charset="0"/>
        </a:defRPr>
      </a:lvl4pPr>
      <a:lvl5pPr algn="l" rtl="0" eaLnBrk="0" fontAlgn="base" hangingPunct="0">
        <a:spcBef>
          <a:spcPct val="0"/>
        </a:spcBef>
        <a:spcAft>
          <a:spcPct val="0"/>
        </a:spcAft>
        <a:defRPr sz="4000">
          <a:solidFill>
            <a:schemeClr val="bg2"/>
          </a:solidFill>
          <a:latin typeface="Arial" charset="0"/>
        </a:defRPr>
      </a:lvl5pPr>
      <a:lvl6pPr marL="457200" algn="l" rtl="0" fontAlgn="base">
        <a:spcBef>
          <a:spcPct val="0"/>
        </a:spcBef>
        <a:spcAft>
          <a:spcPct val="0"/>
        </a:spcAft>
        <a:defRPr sz="4000">
          <a:solidFill>
            <a:schemeClr val="bg2"/>
          </a:solidFill>
          <a:latin typeface="Arial" charset="0"/>
        </a:defRPr>
      </a:lvl6pPr>
      <a:lvl7pPr marL="914400" algn="l" rtl="0" fontAlgn="base">
        <a:spcBef>
          <a:spcPct val="0"/>
        </a:spcBef>
        <a:spcAft>
          <a:spcPct val="0"/>
        </a:spcAft>
        <a:defRPr sz="4000">
          <a:solidFill>
            <a:schemeClr val="bg2"/>
          </a:solidFill>
          <a:latin typeface="Arial" charset="0"/>
        </a:defRPr>
      </a:lvl7pPr>
      <a:lvl8pPr marL="1371600" algn="l" rtl="0" fontAlgn="base">
        <a:spcBef>
          <a:spcPct val="0"/>
        </a:spcBef>
        <a:spcAft>
          <a:spcPct val="0"/>
        </a:spcAft>
        <a:defRPr sz="4000">
          <a:solidFill>
            <a:schemeClr val="bg2"/>
          </a:solidFill>
          <a:latin typeface="Arial" charset="0"/>
        </a:defRPr>
      </a:lvl8pPr>
      <a:lvl9pPr marL="1828800" algn="l" rtl="0" fontAlgn="base">
        <a:spcBef>
          <a:spcPct val="0"/>
        </a:spcBef>
        <a:spcAft>
          <a:spcPct val="0"/>
        </a:spcAft>
        <a:defRPr sz="4000">
          <a:solidFill>
            <a:schemeClr val="bg2"/>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C173ADF-EAD2-4B7F-A1D9-8DCC37ADE913}" type="datetimeFigureOut">
              <a:rPr lang="en-US" smtClean="0">
                <a:solidFill>
                  <a:srgbClr val="073E87"/>
                </a:solidFill>
              </a:rPr>
              <a:pPr/>
              <a:t>6/14/2022</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6DE6D53-2ABB-4EFF-A773-9F049DF9BBA1}"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931" r:id="rId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image" Target="../media/image19.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DC51D-12B0-406A-9E34-97A7FA78DA24}"/>
              </a:ext>
            </a:extLst>
          </p:cNvPr>
          <p:cNvSpPr>
            <a:spLocks noGrp="1"/>
          </p:cNvSpPr>
          <p:nvPr>
            <p:ph type="ctrTitle"/>
          </p:nvPr>
        </p:nvSpPr>
        <p:spPr>
          <a:xfrm>
            <a:off x="3448050" y="1340990"/>
            <a:ext cx="4930712" cy="2272746"/>
          </a:xfrm>
        </p:spPr>
        <p:txBody>
          <a:bodyPr>
            <a:normAutofit/>
          </a:bodyPr>
          <a:lstStyle/>
          <a:p>
            <a:r>
              <a:rPr lang="en-US" sz="2700" b="1" dirty="0">
                <a:solidFill>
                  <a:schemeClr val="tx1"/>
                </a:solidFill>
                <a:latin typeface="Arial" panose="020B0604020202020204" pitchFamily="34" charset="0"/>
                <a:cs typeface="Arial" panose="020B0604020202020204" pitchFamily="34" charset="0"/>
              </a:rPr>
              <a:t>NWRB’s Groundwater Management  Programs and Projects</a:t>
            </a:r>
            <a:br>
              <a:rPr lang="en-US" sz="2700" b="1" dirty="0">
                <a:solidFill>
                  <a:schemeClr val="tx1"/>
                </a:solidFill>
                <a:latin typeface="Arial" panose="020B0604020202020204" pitchFamily="34" charset="0"/>
                <a:cs typeface="Arial" panose="020B0604020202020204" pitchFamily="34" charset="0"/>
              </a:rPr>
            </a:br>
            <a:endParaRPr lang="en-US" sz="2700" b="1"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5CB4E9C0-02C8-4E18-9C0A-3DC5EA39A807}"/>
              </a:ext>
            </a:extLst>
          </p:cNvPr>
          <p:cNvSpPr/>
          <p:nvPr/>
        </p:nvSpPr>
        <p:spPr>
          <a:xfrm>
            <a:off x="290945" y="5815431"/>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2AFBBFDE-7DB8-456F-BB5B-31CAF47CCEEC}"/>
              </a:ext>
            </a:extLst>
          </p:cNvPr>
          <p:cNvSpPr/>
          <p:nvPr/>
        </p:nvSpPr>
        <p:spPr>
          <a:xfrm>
            <a:off x="247509" y="697322"/>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xmlns="" id="{106CDA30-8798-48BC-AAEF-8291C1E9A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65" y="1243767"/>
            <a:ext cx="3026885" cy="2820185"/>
          </a:xfrm>
          <a:prstGeom prst="rect">
            <a:avLst/>
          </a:prstGeom>
        </p:spPr>
      </p:pic>
      <p:pic>
        <p:nvPicPr>
          <p:cNvPr id="11" name="Picture 10">
            <a:extLst>
              <a:ext uri="{FF2B5EF4-FFF2-40B4-BE49-F238E27FC236}">
                <a16:creationId xmlns:a16="http://schemas.microsoft.com/office/drawing/2014/main" xmlns="" id="{10450C67-2889-45F3-BAFC-D3160488C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1540" y="4935221"/>
            <a:ext cx="934073" cy="646331"/>
          </a:xfrm>
          <a:prstGeom prst="rect">
            <a:avLst/>
          </a:prstGeom>
        </p:spPr>
      </p:pic>
      <p:sp>
        <p:nvSpPr>
          <p:cNvPr id="13" name="TextBox 12">
            <a:extLst>
              <a:ext uri="{FF2B5EF4-FFF2-40B4-BE49-F238E27FC236}">
                <a16:creationId xmlns:a16="http://schemas.microsoft.com/office/drawing/2014/main" xmlns="" id="{2D492AF5-A4AF-4DA8-A24A-83268369CDF9}"/>
              </a:ext>
            </a:extLst>
          </p:cNvPr>
          <p:cNvSpPr txBox="1"/>
          <p:nvPr/>
        </p:nvSpPr>
        <p:spPr>
          <a:xfrm>
            <a:off x="4528564" y="4886788"/>
            <a:ext cx="2080892" cy="715581"/>
          </a:xfrm>
          <a:prstGeom prst="rect">
            <a:avLst/>
          </a:prstGeom>
          <a:noFill/>
        </p:spPr>
        <p:txBody>
          <a:bodyPr wrap="square">
            <a:spAutoFit/>
          </a:bodyPr>
          <a:lstStyle/>
          <a:p>
            <a:pPr algn="r"/>
            <a:r>
              <a:rPr lang="en-US" sz="1350" dirty="0">
                <a:solidFill>
                  <a:schemeClr val="accent1">
                    <a:lumMod val="75000"/>
                  </a:schemeClr>
                </a:solidFill>
                <a:latin typeface="Arial Black" panose="020B0A04020102020204" pitchFamily="34" charset="0"/>
              </a:rPr>
              <a:t>NATIONAL WATER </a:t>
            </a:r>
          </a:p>
          <a:p>
            <a:pPr algn="r"/>
            <a:r>
              <a:rPr lang="en-US" sz="1350" dirty="0">
                <a:solidFill>
                  <a:schemeClr val="accent1">
                    <a:lumMod val="75000"/>
                  </a:schemeClr>
                </a:solidFill>
                <a:latin typeface="Arial Black" panose="020B0A04020102020204" pitchFamily="34" charset="0"/>
              </a:rPr>
              <a:t>RESOURCES BOARD</a:t>
            </a:r>
          </a:p>
        </p:txBody>
      </p:sp>
      <p:sp>
        <p:nvSpPr>
          <p:cNvPr id="3" name="TextBox 2">
            <a:extLst>
              <a:ext uri="{FF2B5EF4-FFF2-40B4-BE49-F238E27FC236}">
                <a16:creationId xmlns:a16="http://schemas.microsoft.com/office/drawing/2014/main" xmlns="" id="{E08B2EC2-B00A-A6EF-6B84-1B670D39967E}"/>
              </a:ext>
            </a:extLst>
          </p:cNvPr>
          <p:cNvSpPr txBox="1"/>
          <p:nvPr/>
        </p:nvSpPr>
        <p:spPr>
          <a:xfrm>
            <a:off x="3998292" y="4105992"/>
            <a:ext cx="4343400" cy="646331"/>
          </a:xfrm>
          <a:prstGeom prst="rect">
            <a:avLst/>
          </a:prstGeom>
          <a:noFill/>
        </p:spPr>
        <p:txBody>
          <a:bodyPr wrap="square" rtlCol="0">
            <a:spAutoFit/>
          </a:bodyPr>
          <a:lstStyle/>
          <a:p>
            <a:r>
              <a:rPr lang="en-US" dirty="0"/>
              <a:t>ENGR. SUSAN P. ABAÑO</a:t>
            </a:r>
          </a:p>
          <a:p>
            <a:r>
              <a:rPr lang="en-US" dirty="0"/>
              <a:t>Chief, Policy and Program Division</a:t>
            </a:r>
          </a:p>
        </p:txBody>
      </p:sp>
    </p:spTree>
    <p:extLst>
      <p:ext uri="{BB962C8B-B14F-4D97-AF65-F5344CB8AC3E}">
        <p14:creationId xmlns:p14="http://schemas.microsoft.com/office/powerpoint/2010/main" val="248425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6FACE41-52A3-4BC4-BC3D-D8CAD4555405}"/>
              </a:ext>
            </a:extLst>
          </p:cNvPr>
          <p:cNvPicPr>
            <a:picLocks noChangeAspect="1"/>
          </p:cNvPicPr>
          <p:nvPr/>
        </p:nvPicPr>
        <p:blipFill>
          <a:blip r:embed="rId2"/>
          <a:stretch>
            <a:fillRect/>
          </a:stretch>
        </p:blipFill>
        <p:spPr>
          <a:xfrm>
            <a:off x="1062937" y="3265217"/>
            <a:ext cx="3482414" cy="2189843"/>
          </a:xfrm>
          <a:prstGeom prst="rect">
            <a:avLst/>
          </a:prstGeom>
        </p:spPr>
      </p:pic>
      <p:sp>
        <p:nvSpPr>
          <p:cNvPr id="2" name="Title 1">
            <a:extLst>
              <a:ext uri="{FF2B5EF4-FFF2-40B4-BE49-F238E27FC236}">
                <a16:creationId xmlns:a16="http://schemas.microsoft.com/office/drawing/2014/main" xmlns="" id="{C3FDC51D-12B0-406A-9E34-97A7FA78DA24}"/>
              </a:ext>
            </a:extLst>
          </p:cNvPr>
          <p:cNvSpPr>
            <a:spLocks noGrp="1"/>
          </p:cNvSpPr>
          <p:nvPr>
            <p:ph type="ctrTitle"/>
          </p:nvPr>
        </p:nvSpPr>
        <p:spPr>
          <a:xfrm>
            <a:off x="78158" y="1402941"/>
            <a:ext cx="4930712" cy="2026060"/>
          </a:xfrm>
        </p:spPr>
        <p:txBody>
          <a:bodyPr>
            <a:normAutofit fontScale="90000"/>
          </a:bodyPr>
          <a:lstStyle/>
          <a:p>
            <a:r>
              <a:rPr lang="en-US" sz="2700" b="1" dirty="0">
                <a:latin typeface="Arial" panose="020B0604020202020204" pitchFamily="34" charset="0"/>
                <a:cs typeface="Arial" panose="020B0604020202020204" pitchFamily="34" charset="0"/>
              </a:rPr>
              <a:t>PROJECTS OF OTHER AGENCIES IN COLLABORATION WITH NWRB</a:t>
            </a: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5CB4E9C0-02C8-4E18-9C0A-3DC5EA39A807}"/>
              </a:ext>
            </a:extLst>
          </p:cNvPr>
          <p:cNvSpPr/>
          <p:nvPr/>
        </p:nvSpPr>
        <p:spPr>
          <a:xfrm>
            <a:off x="311727" y="5990432"/>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2AFBBFDE-7DB8-456F-BB5B-31CAF47CCEEC}"/>
              </a:ext>
            </a:extLst>
          </p:cNvPr>
          <p:cNvSpPr/>
          <p:nvPr/>
        </p:nvSpPr>
        <p:spPr>
          <a:xfrm>
            <a:off x="270163" y="105987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xmlns="" id="{10450C67-2889-45F3-BAFC-D3160488C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7702" y="4544212"/>
            <a:ext cx="884572" cy="613304"/>
          </a:xfrm>
          <a:prstGeom prst="rect">
            <a:avLst/>
          </a:prstGeom>
        </p:spPr>
      </p:pic>
      <p:sp>
        <p:nvSpPr>
          <p:cNvPr id="13" name="TextBox 12">
            <a:extLst>
              <a:ext uri="{FF2B5EF4-FFF2-40B4-BE49-F238E27FC236}">
                <a16:creationId xmlns:a16="http://schemas.microsoft.com/office/drawing/2014/main" xmlns="" id="{2D492AF5-A4AF-4DA8-A24A-83268369CDF9}"/>
              </a:ext>
            </a:extLst>
          </p:cNvPr>
          <p:cNvSpPr txBox="1"/>
          <p:nvPr/>
        </p:nvSpPr>
        <p:spPr>
          <a:xfrm>
            <a:off x="6792945" y="5157516"/>
            <a:ext cx="2080892" cy="715581"/>
          </a:xfrm>
          <a:prstGeom prst="rect">
            <a:avLst/>
          </a:prstGeom>
          <a:noFill/>
        </p:spPr>
        <p:txBody>
          <a:bodyPr wrap="square">
            <a:spAutoFit/>
          </a:bodyPr>
          <a:lstStyle/>
          <a:p>
            <a:pPr algn="r"/>
            <a:r>
              <a:rPr lang="en-US" sz="1350" dirty="0">
                <a:solidFill>
                  <a:schemeClr val="accent1">
                    <a:lumMod val="75000"/>
                  </a:schemeClr>
                </a:solidFill>
                <a:latin typeface="Arial Black" panose="020B0A04020102020204" pitchFamily="34" charset="0"/>
              </a:rPr>
              <a:t>NATIONAL WATER </a:t>
            </a:r>
          </a:p>
          <a:p>
            <a:pPr algn="r"/>
            <a:r>
              <a:rPr lang="en-US" sz="1350" dirty="0">
                <a:solidFill>
                  <a:schemeClr val="accent1">
                    <a:lumMod val="75000"/>
                  </a:schemeClr>
                </a:solidFill>
                <a:latin typeface="Arial Black" panose="020B0A04020102020204" pitchFamily="34" charset="0"/>
              </a:rPr>
              <a:t>RESOURCES BOARD</a:t>
            </a:r>
          </a:p>
        </p:txBody>
      </p:sp>
      <p:pic>
        <p:nvPicPr>
          <p:cNvPr id="6" name="Picture 5">
            <a:extLst>
              <a:ext uri="{FF2B5EF4-FFF2-40B4-BE49-F238E27FC236}">
                <a16:creationId xmlns:a16="http://schemas.microsoft.com/office/drawing/2014/main" xmlns="" id="{5B7C9707-32C1-4788-99AF-78AE8784AEB0}"/>
              </a:ext>
            </a:extLst>
          </p:cNvPr>
          <p:cNvPicPr>
            <a:picLocks noChangeAspect="1"/>
          </p:cNvPicPr>
          <p:nvPr/>
        </p:nvPicPr>
        <p:blipFill>
          <a:blip r:embed="rId4"/>
          <a:stretch>
            <a:fillRect/>
          </a:stretch>
        </p:blipFill>
        <p:spPr>
          <a:xfrm>
            <a:off x="5193649" y="1829040"/>
            <a:ext cx="3482414" cy="1793971"/>
          </a:xfrm>
          <a:prstGeom prst="rect">
            <a:avLst/>
          </a:prstGeom>
        </p:spPr>
      </p:pic>
    </p:spTree>
    <p:extLst>
      <p:ext uri="{BB962C8B-B14F-4D97-AF65-F5344CB8AC3E}">
        <p14:creationId xmlns:p14="http://schemas.microsoft.com/office/powerpoint/2010/main" val="346353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3E798E2-31F8-4C4C-AFCC-CA28FD40B382}"/>
              </a:ext>
            </a:extLst>
          </p:cNvPr>
          <p:cNvSpPr/>
          <p:nvPr/>
        </p:nvSpPr>
        <p:spPr>
          <a:xfrm>
            <a:off x="256162" y="1447613"/>
            <a:ext cx="8642796" cy="455295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xmlns="" id="{4475E291-5896-41B6-9996-6ED75E9DBA50}"/>
              </a:ext>
            </a:extLst>
          </p:cNvPr>
          <p:cNvSpPr>
            <a:spLocks noGrp="1"/>
          </p:cNvSpPr>
          <p:nvPr>
            <p:ph idx="1"/>
          </p:nvPr>
        </p:nvSpPr>
        <p:spPr>
          <a:xfrm>
            <a:off x="5360565" y="2044005"/>
            <a:ext cx="3309458" cy="3746722"/>
          </a:xfrm>
        </p:spPr>
        <p:txBody>
          <a:bodyPr>
            <a:normAutofit/>
          </a:bodyPr>
          <a:lstStyle/>
          <a:p>
            <a:pPr marL="0" indent="0">
              <a:buNone/>
            </a:pPr>
            <a:endParaRPr lang="en-US" sz="1800" dirty="0"/>
          </a:p>
          <a:p>
            <a:endParaRPr lang="en-US" sz="1800" dirty="0"/>
          </a:p>
          <a:p>
            <a:endParaRPr lang="en-US" sz="1800" dirty="0"/>
          </a:p>
        </p:txBody>
      </p:sp>
      <p:sp>
        <p:nvSpPr>
          <p:cNvPr id="6" name="Rectangle 5">
            <a:extLst>
              <a:ext uri="{FF2B5EF4-FFF2-40B4-BE49-F238E27FC236}">
                <a16:creationId xmlns:a16="http://schemas.microsoft.com/office/drawing/2014/main" xmlns="" id="{C10449DB-D08C-4D90-A13E-67F08CB947FF}"/>
              </a:ext>
            </a:extLst>
          </p:cNvPr>
          <p:cNvSpPr/>
          <p:nvPr/>
        </p:nvSpPr>
        <p:spPr>
          <a:xfrm>
            <a:off x="256162" y="328127"/>
            <a:ext cx="8336686" cy="761747"/>
          </a:xfrm>
          <a:prstGeom prst="rect">
            <a:avLst/>
          </a:prstGeom>
          <a:noFill/>
          <a:ln>
            <a:solidFill>
              <a:srgbClr val="FF0000"/>
            </a:solidFill>
          </a:ln>
        </p:spPr>
        <p:txBody>
          <a:bodyPr wrap="square" lIns="68580" tIns="34290" rIns="68580" bIns="34290">
            <a:spAutoFit/>
          </a:bodyPr>
          <a:lstStyle/>
          <a:p>
            <a:r>
              <a:rPr lang="en-US" sz="22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Development of Artificial Groundwater Recharge Facility for Drought and Flood Mitigation </a:t>
            </a:r>
          </a:p>
        </p:txBody>
      </p:sp>
      <p:sp>
        <p:nvSpPr>
          <p:cNvPr id="7" name="TextBox 6">
            <a:extLst>
              <a:ext uri="{FF2B5EF4-FFF2-40B4-BE49-F238E27FC236}">
                <a16:creationId xmlns:a16="http://schemas.microsoft.com/office/drawing/2014/main" xmlns="" id="{F72FBBF9-7321-41CF-9574-04D1AEC309BD}"/>
              </a:ext>
            </a:extLst>
          </p:cNvPr>
          <p:cNvSpPr txBox="1"/>
          <p:nvPr/>
        </p:nvSpPr>
        <p:spPr>
          <a:xfrm>
            <a:off x="473977" y="1769593"/>
            <a:ext cx="5810303" cy="4224233"/>
          </a:xfrm>
          <a:prstGeom prst="rect">
            <a:avLst/>
          </a:prstGeom>
          <a:noFill/>
        </p:spPr>
        <p:txBody>
          <a:bodyPr wrap="square" rtlCol="0">
            <a:spAutoFit/>
          </a:bodyPr>
          <a:lstStyle/>
          <a:p>
            <a:pPr algn="just"/>
            <a:r>
              <a:rPr lang="en-US" sz="1500" b="1" dirty="0">
                <a:latin typeface="Merriweather" panose="00000500000000000000" pitchFamily="2" charset="0"/>
              </a:rPr>
              <a:t>Cooperating Agencies: </a:t>
            </a:r>
            <a:r>
              <a:rPr lang="en-US" sz="1500" dirty="0">
                <a:latin typeface="Merriweather" panose="00000500000000000000" pitchFamily="2" charset="0"/>
              </a:rPr>
              <a:t>LGUs of Baguio and La Trinidad, Benguet, NWRB/LWUA/ City Water District, UP/ ADMU, PNRI</a:t>
            </a:r>
          </a:p>
          <a:p>
            <a:pPr algn="just"/>
            <a:r>
              <a:rPr lang="en-US" sz="1500" dirty="0">
                <a:latin typeface="Merriweather" panose="00000500000000000000" pitchFamily="2" charset="0"/>
              </a:rPr>
              <a:t>		</a:t>
            </a:r>
          </a:p>
          <a:p>
            <a:pPr algn="just"/>
            <a:r>
              <a:rPr lang="en-US" sz="1500" b="1" dirty="0">
                <a:latin typeface="Merriweather" panose="00000500000000000000" pitchFamily="2" charset="0"/>
              </a:rPr>
              <a:t>Brief Summary: </a:t>
            </a:r>
            <a:r>
              <a:rPr lang="en-US" sz="1500" dirty="0">
                <a:latin typeface="Merriweather" panose="00000500000000000000" pitchFamily="2" charset="0"/>
              </a:rPr>
              <a:t>Development of an artificial groundwater recharge system is an intervention that increases infiltration rate into the aquifer during the rainy season for future water extraction when needed. This systematized artificial injection is different from the current intervention that is capital intensive, low storage capacity and needs larger space to store water. The infiltration rate of natural recharge is very poor in urban areas because of increasing impermeable areas like concrete grounds, buildings and other structures. Artificial groundwater recharge facilities help reduce rain runoff and minimize flooding during the rainy season.</a:t>
            </a:r>
          </a:p>
          <a:p>
            <a:endParaRPr lang="en-US" sz="1500" dirty="0">
              <a:latin typeface="Merriweather" panose="00000500000000000000" pitchFamily="2" charset="0"/>
            </a:endParaRPr>
          </a:p>
          <a:p>
            <a:endParaRPr lang="en-US" sz="1350" dirty="0">
              <a:latin typeface="Merriweather" panose="00000500000000000000" pitchFamily="2" charset="0"/>
            </a:endParaRPr>
          </a:p>
        </p:txBody>
      </p:sp>
      <p:pic>
        <p:nvPicPr>
          <p:cNvPr id="8" name="Picture 7">
            <a:extLst>
              <a:ext uri="{FF2B5EF4-FFF2-40B4-BE49-F238E27FC236}">
                <a16:creationId xmlns:a16="http://schemas.microsoft.com/office/drawing/2014/main" xmlns="" id="{C0ED1CC1-6A98-4515-8FE8-D1C40A5DD11E}"/>
              </a:ext>
            </a:extLst>
          </p:cNvPr>
          <p:cNvPicPr>
            <a:picLocks noChangeAspect="1"/>
          </p:cNvPicPr>
          <p:nvPr/>
        </p:nvPicPr>
        <p:blipFill>
          <a:blip r:embed="rId2"/>
          <a:stretch>
            <a:fillRect/>
          </a:stretch>
        </p:blipFill>
        <p:spPr>
          <a:xfrm>
            <a:off x="6284280" y="1813201"/>
            <a:ext cx="2614678" cy="2208402"/>
          </a:xfrm>
          <a:prstGeom prst="rect">
            <a:avLst/>
          </a:prstGeom>
        </p:spPr>
      </p:pic>
      <p:pic>
        <p:nvPicPr>
          <p:cNvPr id="3074" name="Picture 2" descr="Baguio Visita">
            <a:extLst>
              <a:ext uri="{FF2B5EF4-FFF2-40B4-BE49-F238E27FC236}">
                <a16:creationId xmlns:a16="http://schemas.microsoft.com/office/drawing/2014/main" xmlns="" id="{0A3E2AE7-0098-4996-BB24-290B59C4A7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9202" y="4904710"/>
            <a:ext cx="761747" cy="7617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University of the Philippines - Wikipedia">
            <a:extLst>
              <a:ext uri="{FF2B5EF4-FFF2-40B4-BE49-F238E27FC236}">
                <a16:creationId xmlns:a16="http://schemas.microsoft.com/office/drawing/2014/main" xmlns="" id="{481AED29-AB90-4581-A5C4-0F83EAF0BA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9605" y="4051281"/>
            <a:ext cx="788866" cy="7888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ST PCAARRD | Facebook">
            <a:extLst>
              <a:ext uri="{FF2B5EF4-FFF2-40B4-BE49-F238E27FC236}">
                <a16:creationId xmlns:a16="http://schemas.microsoft.com/office/drawing/2014/main" xmlns="" id="{3DCD6D0D-BB61-4A21-8316-B923077DB8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1536" y="4080180"/>
            <a:ext cx="761747" cy="7617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1A597871-902C-4FA6-9BA7-E633B861D9E1}"/>
              </a:ext>
            </a:extLst>
          </p:cNvPr>
          <p:cNvPicPr>
            <a:picLocks noChangeAspect="1"/>
          </p:cNvPicPr>
          <p:nvPr/>
        </p:nvPicPr>
        <p:blipFill>
          <a:blip r:embed="rId6"/>
          <a:stretch>
            <a:fillRect/>
          </a:stretch>
        </p:blipFill>
        <p:spPr>
          <a:xfrm>
            <a:off x="7684553" y="4952669"/>
            <a:ext cx="788141" cy="708489"/>
          </a:xfrm>
          <a:prstGeom prst="rect">
            <a:avLst/>
          </a:prstGeom>
        </p:spPr>
      </p:pic>
      <p:sp>
        <p:nvSpPr>
          <p:cNvPr id="11" name="Rectangle 10">
            <a:extLst>
              <a:ext uri="{FF2B5EF4-FFF2-40B4-BE49-F238E27FC236}">
                <a16:creationId xmlns:a16="http://schemas.microsoft.com/office/drawing/2014/main" xmlns="" id="{419E3094-AD2B-6D31-FB89-7EC726FBDB20}"/>
              </a:ext>
            </a:extLst>
          </p:cNvPr>
          <p:cNvSpPr/>
          <p:nvPr/>
        </p:nvSpPr>
        <p:spPr>
          <a:xfrm>
            <a:off x="256162" y="1223072"/>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xmlns="" id="{031B4A03-4890-855E-BF94-802B4C76E008}"/>
              </a:ext>
            </a:extLst>
          </p:cNvPr>
          <p:cNvSpPr/>
          <p:nvPr/>
        </p:nvSpPr>
        <p:spPr>
          <a:xfrm>
            <a:off x="256162" y="6156831"/>
            <a:ext cx="8642796" cy="165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7686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0EDE558-B5D9-4B6F-A01F-A40596EB4107}"/>
              </a:ext>
            </a:extLst>
          </p:cNvPr>
          <p:cNvSpPr/>
          <p:nvPr/>
        </p:nvSpPr>
        <p:spPr>
          <a:xfrm>
            <a:off x="273267" y="1422778"/>
            <a:ext cx="8597465" cy="475101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xmlns="" id="{C10449DB-D08C-4D90-A13E-67F08CB947FF}"/>
              </a:ext>
            </a:extLst>
          </p:cNvPr>
          <p:cNvSpPr/>
          <p:nvPr/>
        </p:nvSpPr>
        <p:spPr>
          <a:xfrm>
            <a:off x="403657" y="285615"/>
            <a:ext cx="8336686" cy="761747"/>
          </a:xfrm>
          <a:prstGeom prst="rect">
            <a:avLst/>
          </a:prstGeom>
          <a:noFill/>
          <a:ln>
            <a:solidFill>
              <a:srgbClr val="FF0000"/>
            </a:solidFill>
          </a:ln>
        </p:spPr>
        <p:txBody>
          <a:bodyPr wrap="square" lIns="68580" tIns="34290" rIns="68580" bIns="34290">
            <a:spAutoFit/>
          </a:bodyPr>
          <a:lstStyle/>
          <a:p>
            <a:r>
              <a:rPr lang="en-US" sz="22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Cont.  Development of Artificial Groundwater Recharge Facility for Drought and Flood Mitigation</a:t>
            </a:r>
          </a:p>
        </p:txBody>
      </p:sp>
      <p:sp>
        <p:nvSpPr>
          <p:cNvPr id="7" name="TextBox 6">
            <a:extLst>
              <a:ext uri="{FF2B5EF4-FFF2-40B4-BE49-F238E27FC236}">
                <a16:creationId xmlns:a16="http://schemas.microsoft.com/office/drawing/2014/main" xmlns="" id="{F72FBBF9-7321-41CF-9574-04D1AEC309BD}"/>
              </a:ext>
            </a:extLst>
          </p:cNvPr>
          <p:cNvSpPr txBox="1"/>
          <p:nvPr/>
        </p:nvSpPr>
        <p:spPr>
          <a:xfrm>
            <a:off x="273267" y="1917216"/>
            <a:ext cx="5546235" cy="3624069"/>
          </a:xfrm>
          <a:prstGeom prst="rect">
            <a:avLst/>
          </a:prstGeom>
          <a:noFill/>
        </p:spPr>
        <p:txBody>
          <a:bodyPr wrap="square" rtlCol="0">
            <a:spAutoFit/>
          </a:bodyPr>
          <a:lstStyle/>
          <a:p>
            <a:pPr algn="just"/>
            <a:r>
              <a:rPr lang="en-US" sz="1350" b="1" dirty="0">
                <a:latin typeface="Merriweather" panose="00000500000000000000" pitchFamily="2" charset="0"/>
              </a:rPr>
              <a:t>Target Accomplishments and Expected outputs:</a:t>
            </a:r>
          </a:p>
          <a:p>
            <a:pPr algn="just"/>
            <a:r>
              <a:rPr lang="en-US" sz="1350" dirty="0">
                <a:latin typeface="Merriweather" panose="00000500000000000000" pitchFamily="2" charset="0"/>
              </a:rPr>
              <a:t>· MOA with the LGUs;</a:t>
            </a:r>
          </a:p>
          <a:p>
            <a:pPr algn="just"/>
            <a:r>
              <a:rPr lang="en-US" sz="1350" dirty="0">
                <a:latin typeface="Merriweather" panose="00000500000000000000" pitchFamily="2" charset="0"/>
              </a:rPr>
              <a:t>· Comprehensive report on the study areas including isotope analysis;</a:t>
            </a:r>
          </a:p>
          <a:p>
            <a:pPr algn="just"/>
            <a:r>
              <a:rPr lang="en-US" sz="1350" dirty="0">
                <a:latin typeface="Merriweather" panose="00000500000000000000" pitchFamily="2" charset="0"/>
              </a:rPr>
              <a:t>· Design of the proposed system;</a:t>
            </a:r>
          </a:p>
          <a:p>
            <a:pPr algn="just"/>
            <a:r>
              <a:rPr lang="en-US" sz="1350" dirty="0">
                <a:latin typeface="Merriweather" panose="00000500000000000000" pitchFamily="2" charset="0"/>
              </a:rPr>
              <a:t>· Actual prototypes installed in the study areas;</a:t>
            </a:r>
          </a:p>
          <a:p>
            <a:pPr algn="just"/>
            <a:r>
              <a:rPr lang="en-US" sz="1350" dirty="0">
                <a:latin typeface="Merriweather" panose="00000500000000000000" pitchFamily="2" charset="0"/>
              </a:rPr>
              <a:t>· Report on the effectiveness of the system; and</a:t>
            </a:r>
          </a:p>
          <a:p>
            <a:pPr algn="just"/>
            <a:r>
              <a:rPr lang="en-US" sz="1350" dirty="0">
                <a:latin typeface="Merriweather" panose="00000500000000000000" pitchFamily="2" charset="0"/>
              </a:rPr>
              <a:t>· Protocols/Guidelines Manual.</a:t>
            </a:r>
          </a:p>
          <a:p>
            <a:pPr algn="just"/>
            <a:endParaRPr lang="en-US" sz="1350" dirty="0">
              <a:latin typeface="Merriweather" panose="00000500000000000000" pitchFamily="2" charset="0"/>
            </a:endParaRPr>
          </a:p>
          <a:p>
            <a:pPr algn="just"/>
            <a:r>
              <a:rPr lang="en-US" sz="1350" dirty="0">
                <a:latin typeface="Merriweather" panose="00000500000000000000" pitchFamily="2" charset="0"/>
              </a:rPr>
              <a:t>Potential applicability of the proposed facility in other areas:</a:t>
            </a:r>
          </a:p>
          <a:p>
            <a:pPr algn="just"/>
            <a:endParaRPr lang="en-US" sz="1350" dirty="0">
              <a:latin typeface="Merriweather" panose="00000500000000000000" pitchFamily="2" charset="0"/>
            </a:endParaRPr>
          </a:p>
          <a:p>
            <a:pPr algn="just"/>
            <a:r>
              <a:rPr lang="en-US" sz="1350" dirty="0">
                <a:latin typeface="Merriweather" panose="00000500000000000000" pitchFamily="2" charset="0"/>
              </a:rPr>
              <a:t>After the analysis of the cost effectiveness of the proposed Artificial Groundwater Recharged System, a protocol/guidelines will be developed and this can also be implemented in other regions to address flooding, drought, improved groundwater resources for domestic, agriculture and industrial uses.</a:t>
            </a:r>
          </a:p>
        </p:txBody>
      </p:sp>
      <p:sp>
        <p:nvSpPr>
          <p:cNvPr id="9" name="TextBox 8">
            <a:extLst>
              <a:ext uri="{FF2B5EF4-FFF2-40B4-BE49-F238E27FC236}">
                <a16:creationId xmlns:a16="http://schemas.microsoft.com/office/drawing/2014/main" xmlns="" id="{CF71EC66-1CAF-4253-A88C-C1221610B262}"/>
              </a:ext>
            </a:extLst>
          </p:cNvPr>
          <p:cNvSpPr txBox="1"/>
          <p:nvPr/>
        </p:nvSpPr>
        <p:spPr>
          <a:xfrm>
            <a:off x="6054634" y="2244056"/>
            <a:ext cx="2562005" cy="2377574"/>
          </a:xfrm>
          <a:prstGeom prst="rect">
            <a:avLst/>
          </a:prstGeom>
          <a:noFill/>
          <a:ln w="19050">
            <a:solidFill>
              <a:schemeClr val="tx1"/>
            </a:solidFill>
          </a:ln>
        </p:spPr>
        <p:txBody>
          <a:bodyPr wrap="square" rtlCol="0">
            <a:spAutoFit/>
          </a:bodyPr>
          <a:lstStyle/>
          <a:p>
            <a:r>
              <a:rPr lang="en-US" sz="1350" b="1" dirty="0"/>
              <a:t>Target Beneficiaries:</a:t>
            </a:r>
            <a:r>
              <a:rPr lang="en-US" sz="1350" dirty="0"/>
              <a:t> LGUs of Baguio City and La Trinidad, Local Water Districts, </a:t>
            </a:r>
            <a:r>
              <a:rPr lang="en-US" sz="1350" dirty="0" err="1"/>
              <a:t>ther</a:t>
            </a:r>
            <a:r>
              <a:rPr lang="en-US" sz="1350" dirty="0"/>
              <a:t> Groundwater Users (community, farmers)</a:t>
            </a:r>
          </a:p>
          <a:p>
            <a:endParaRPr lang="en-US" sz="1350" dirty="0"/>
          </a:p>
          <a:p>
            <a:r>
              <a:rPr lang="en-US" sz="1350" b="1" dirty="0"/>
              <a:t>Consultant</a:t>
            </a:r>
            <a:r>
              <a:rPr lang="en-US" sz="1350" dirty="0"/>
              <a:t>: Watershed and Water Resources Research, Development and Extension Center</a:t>
            </a:r>
          </a:p>
          <a:p>
            <a:endParaRPr lang="en-US" sz="1350" dirty="0"/>
          </a:p>
        </p:txBody>
      </p:sp>
      <p:pic>
        <p:nvPicPr>
          <p:cNvPr id="5122" name="Picture 2" descr="Burnham Park Guide: Here&amp;#39;s Everything to Expect When Visiting This Park">
            <a:extLst>
              <a:ext uri="{FF2B5EF4-FFF2-40B4-BE49-F238E27FC236}">
                <a16:creationId xmlns:a16="http://schemas.microsoft.com/office/drawing/2014/main" xmlns="" id="{193EF5C0-809A-4B86-9384-A552725D8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635" y="4183049"/>
            <a:ext cx="2816097" cy="15589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76221253-41D9-EC62-D798-3D83151A2213}"/>
              </a:ext>
            </a:extLst>
          </p:cNvPr>
          <p:cNvSpPr/>
          <p:nvPr/>
        </p:nvSpPr>
        <p:spPr>
          <a:xfrm>
            <a:off x="311727" y="1105031"/>
            <a:ext cx="8559005" cy="211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xmlns="" id="{C75F4EE3-F329-0101-9FBF-31FEE9E07A7B}"/>
              </a:ext>
            </a:extLst>
          </p:cNvPr>
          <p:cNvSpPr/>
          <p:nvPr/>
        </p:nvSpPr>
        <p:spPr>
          <a:xfrm>
            <a:off x="290944" y="6239435"/>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9915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25A09C05-F3F1-4CD8-827F-3C21E825C137}"/>
              </a:ext>
            </a:extLst>
          </p:cNvPr>
          <p:cNvSpPr/>
          <p:nvPr/>
        </p:nvSpPr>
        <p:spPr>
          <a:xfrm>
            <a:off x="234072" y="1752600"/>
            <a:ext cx="8639765" cy="4248150"/>
          </a:xfrm>
          <a:prstGeom prst="rect">
            <a:avLst/>
          </a:prstGeom>
          <a:solidFill>
            <a:srgbClr val="D1FB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xmlns="" id="{4475E291-5896-41B6-9996-6ED75E9DBA50}"/>
              </a:ext>
            </a:extLst>
          </p:cNvPr>
          <p:cNvSpPr>
            <a:spLocks noGrp="1"/>
          </p:cNvSpPr>
          <p:nvPr>
            <p:ph idx="1"/>
          </p:nvPr>
        </p:nvSpPr>
        <p:spPr>
          <a:xfrm>
            <a:off x="215538" y="1985385"/>
            <a:ext cx="6993080" cy="3849385"/>
          </a:xfrm>
        </p:spPr>
        <p:txBody>
          <a:bodyPr>
            <a:normAutofit fontScale="55000" lnSpcReduction="20000"/>
          </a:bodyPr>
          <a:lstStyle/>
          <a:p>
            <a:pPr marL="0" indent="0">
              <a:buNone/>
            </a:pPr>
            <a:r>
              <a:rPr lang="en-US" sz="3150" b="1" dirty="0">
                <a:latin typeface="Adobe Gothic Std B"/>
              </a:rPr>
              <a:t>Cooperating Agencies: </a:t>
            </a:r>
            <a:r>
              <a:rPr lang="en-US" sz="3150" dirty="0">
                <a:latin typeface="Adobe Gothic Std B"/>
              </a:rPr>
              <a:t>Isabela State University - DOST under </a:t>
            </a:r>
          </a:p>
          <a:p>
            <a:pPr marL="0" indent="0">
              <a:buNone/>
            </a:pPr>
            <a:r>
              <a:rPr lang="en-US" sz="3150" dirty="0">
                <a:latin typeface="Adobe Gothic Std B"/>
              </a:rPr>
              <a:t>	     its S4CP-NICER Program.</a:t>
            </a:r>
          </a:p>
          <a:p>
            <a:pPr marL="0" indent="0">
              <a:buNone/>
            </a:pPr>
            <a:endParaRPr lang="en-US" sz="3150" dirty="0">
              <a:latin typeface="Adobe Gothic Std B"/>
            </a:endParaRPr>
          </a:p>
          <a:p>
            <a:pPr marL="0" indent="0">
              <a:buNone/>
            </a:pPr>
            <a:r>
              <a:rPr lang="en-US" sz="3150" b="1" dirty="0">
                <a:latin typeface="Adobe Gothic Std B"/>
              </a:rPr>
              <a:t>Fund: </a:t>
            </a:r>
            <a:r>
              <a:rPr lang="en-US" sz="3150" dirty="0">
                <a:latin typeface="Adobe Gothic Std B"/>
              </a:rPr>
              <a:t>DOST’s Niche Centers in the Regions for R&amp;D (NICER). </a:t>
            </a:r>
          </a:p>
          <a:p>
            <a:pPr marL="0" indent="0">
              <a:buNone/>
            </a:pPr>
            <a:endParaRPr lang="en-US" sz="3150" dirty="0">
              <a:latin typeface="Adobe Gothic Std B"/>
            </a:endParaRPr>
          </a:p>
          <a:p>
            <a:pPr marL="0" indent="0">
              <a:buNone/>
            </a:pPr>
            <a:r>
              <a:rPr lang="en-US" sz="3150" b="1" dirty="0">
                <a:latin typeface="Adobe Gothic Std B"/>
              </a:rPr>
              <a:t>Objective: </a:t>
            </a:r>
            <a:r>
              <a:rPr lang="en-US" sz="3150" dirty="0">
                <a:latin typeface="Adobe Gothic Std B"/>
              </a:rPr>
              <a:t>The program aims to establish and institutionalize a university-based water resource center that with a mandate to undertake Research &amp;Development, Extension, Education and Capacity Development on the areas of water resources development, management and disaster prevention.  More than 30 groundwater monitoring wells will be established.</a:t>
            </a:r>
          </a:p>
          <a:p>
            <a:pPr marL="0" indent="0">
              <a:buNone/>
            </a:pPr>
            <a:endParaRPr lang="en-US" sz="3150" dirty="0">
              <a:latin typeface="Adobe Gothic Std B"/>
            </a:endParaRPr>
          </a:p>
          <a:p>
            <a:pPr marL="0" indent="0">
              <a:buNone/>
            </a:pPr>
            <a:r>
              <a:rPr lang="en-US" sz="3150" b="1" dirty="0">
                <a:latin typeface="Adobe Gothic Std B"/>
              </a:rPr>
              <a:t>Component: </a:t>
            </a:r>
            <a:r>
              <a:rPr lang="en-US" sz="3150" dirty="0">
                <a:latin typeface="Adobe Gothic Std B"/>
              </a:rPr>
              <a:t>Installation of permanent groundwater stations and preparation of comprehensive water resources management in selected LGU’s in the Region. NWRB to collaborate on the data/technology sharing, capacity building, policy development and joint research activities. </a:t>
            </a:r>
          </a:p>
          <a:p>
            <a:pPr marL="0" indent="0">
              <a:buNone/>
            </a:pPr>
            <a:endParaRPr lang="en-US" dirty="0">
              <a:latin typeface="Merriweather" panose="00000500000000000000" pitchFamily="2" charset="0"/>
            </a:endParaRPr>
          </a:p>
          <a:p>
            <a:pPr marL="0" indent="0">
              <a:buNone/>
            </a:pPr>
            <a:endParaRPr lang="en-US" dirty="0">
              <a:latin typeface="Merriweather" panose="00000500000000000000" pitchFamily="2" charset="0"/>
            </a:endParaRPr>
          </a:p>
          <a:p>
            <a:endParaRPr lang="en-US" dirty="0">
              <a:latin typeface="Merriweather" panose="00000500000000000000" pitchFamily="2" charset="0"/>
            </a:endParaRPr>
          </a:p>
          <a:p>
            <a:endParaRPr lang="en-US" dirty="0">
              <a:latin typeface="Merriweather" panose="00000500000000000000" pitchFamily="2" charset="0"/>
            </a:endParaRPr>
          </a:p>
        </p:txBody>
      </p:sp>
      <p:sp>
        <p:nvSpPr>
          <p:cNvPr id="8" name="TextBox 7">
            <a:extLst>
              <a:ext uri="{FF2B5EF4-FFF2-40B4-BE49-F238E27FC236}">
                <a16:creationId xmlns:a16="http://schemas.microsoft.com/office/drawing/2014/main" xmlns="" id="{F2739220-6BE8-4464-BD88-3609BDC0BCC6}"/>
              </a:ext>
            </a:extLst>
          </p:cNvPr>
          <p:cNvSpPr txBox="1"/>
          <p:nvPr/>
        </p:nvSpPr>
        <p:spPr>
          <a:xfrm>
            <a:off x="1228541" y="3169267"/>
            <a:ext cx="1767980" cy="300082"/>
          </a:xfrm>
          <a:prstGeom prst="rect">
            <a:avLst/>
          </a:prstGeom>
          <a:noFill/>
        </p:spPr>
        <p:txBody>
          <a:bodyPr wrap="square" rtlCol="0">
            <a:spAutoFit/>
          </a:bodyPr>
          <a:lstStyle/>
          <a:p>
            <a:endParaRPr lang="en-US" sz="1350" dirty="0"/>
          </a:p>
        </p:txBody>
      </p:sp>
      <p:pic>
        <p:nvPicPr>
          <p:cNvPr id="1030" name="Picture 6" descr="Isabela State University - Wikipedia">
            <a:extLst>
              <a:ext uri="{FF2B5EF4-FFF2-40B4-BE49-F238E27FC236}">
                <a16:creationId xmlns:a16="http://schemas.microsoft.com/office/drawing/2014/main" xmlns="" id="{87E61516-64C6-491F-8FD8-AC4EB0F6F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618" y="1873767"/>
            <a:ext cx="1555233" cy="15552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SU R&amp;amp;D on Smart Water Management gets recognized as NICER by DOST |  Isabela State University">
            <a:extLst>
              <a:ext uri="{FF2B5EF4-FFF2-40B4-BE49-F238E27FC236}">
                <a16:creationId xmlns:a16="http://schemas.microsoft.com/office/drawing/2014/main" xmlns="" id="{BB620FEE-6B0D-47C6-AD23-1AE19E93B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8843" y="3549993"/>
            <a:ext cx="1555233" cy="185274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6F529853-DD3C-4E7C-BA89-00FA518D7C9F}"/>
              </a:ext>
            </a:extLst>
          </p:cNvPr>
          <p:cNvSpPr/>
          <p:nvPr/>
        </p:nvSpPr>
        <p:spPr>
          <a:xfrm>
            <a:off x="390095" y="329716"/>
            <a:ext cx="8336686" cy="761747"/>
          </a:xfrm>
          <a:prstGeom prst="rect">
            <a:avLst/>
          </a:prstGeom>
          <a:noFill/>
          <a:ln>
            <a:solidFill>
              <a:srgbClr val="FF0000"/>
            </a:solidFill>
          </a:ln>
        </p:spPr>
        <p:txBody>
          <a:bodyPr wrap="square" lIns="68580" tIns="34290" rIns="68580" bIns="34290">
            <a:spAutoFit/>
          </a:bodyPr>
          <a:lstStyle/>
          <a:p>
            <a:r>
              <a:rPr lang="en-US" sz="22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AL BAYAN PLAIN" pitchFamily="2" charset="-78"/>
              </a:rPr>
              <a:t>E</a:t>
            </a:r>
            <a:r>
              <a:rPr lang="en-US" sz="22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stablishment of Smart Water Infrastructure</a:t>
            </a:r>
          </a:p>
          <a:p>
            <a:pPr algn="ctr"/>
            <a:r>
              <a:rPr lang="en-US" sz="22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and Management(SWIM) Research and Development Center</a:t>
            </a:r>
          </a:p>
        </p:txBody>
      </p:sp>
      <p:sp>
        <p:nvSpPr>
          <p:cNvPr id="9" name="Rectangle 8">
            <a:extLst>
              <a:ext uri="{FF2B5EF4-FFF2-40B4-BE49-F238E27FC236}">
                <a16:creationId xmlns:a16="http://schemas.microsoft.com/office/drawing/2014/main" xmlns="" id="{AE959F89-38F6-A538-E0A8-3330180545B2}"/>
              </a:ext>
            </a:extLst>
          </p:cNvPr>
          <p:cNvSpPr/>
          <p:nvPr/>
        </p:nvSpPr>
        <p:spPr>
          <a:xfrm>
            <a:off x="234073" y="1363798"/>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xmlns="" id="{C21D3DEA-705D-B098-4784-3A1B89AEBBF4}"/>
              </a:ext>
            </a:extLst>
          </p:cNvPr>
          <p:cNvSpPr/>
          <p:nvPr/>
        </p:nvSpPr>
        <p:spPr>
          <a:xfrm>
            <a:off x="234073" y="6180894"/>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0328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A25AFC3-4483-4346-B58B-11BC965EFA19}"/>
              </a:ext>
            </a:extLst>
          </p:cNvPr>
          <p:cNvSpPr/>
          <p:nvPr/>
        </p:nvSpPr>
        <p:spPr>
          <a:xfrm>
            <a:off x="290944" y="1506253"/>
            <a:ext cx="8562110" cy="4513548"/>
          </a:xfrm>
          <a:prstGeom prst="rect">
            <a:avLst/>
          </a:prstGeom>
          <a:solidFill>
            <a:srgbClr val="D1FB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xmlns="" id="{C10449DB-D08C-4D90-A13E-67F08CB947FF}"/>
              </a:ext>
            </a:extLst>
          </p:cNvPr>
          <p:cNvSpPr/>
          <p:nvPr/>
        </p:nvSpPr>
        <p:spPr>
          <a:xfrm>
            <a:off x="403656" y="245330"/>
            <a:ext cx="8336686" cy="761747"/>
          </a:xfrm>
          <a:prstGeom prst="rect">
            <a:avLst/>
          </a:prstGeom>
          <a:noFill/>
          <a:ln>
            <a:solidFill>
              <a:srgbClr val="FF0000"/>
            </a:solidFill>
          </a:ln>
        </p:spPr>
        <p:txBody>
          <a:bodyPr wrap="square" lIns="68580" tIns="34290" rIns="68580" bIns="34290">
            <a:spAutoFit/>
          </a:bodyPr>
          <a:lstStyle/>
          <a:p>
            <a:r>
              <a:rPr lang="en-US" sz="2250" b="1" dirty="0">
                <a:ln w="13462">
                  <a:solidFill>
                    <a:schemeClr val="bg1"/>
                  </a:solidFill>
                  <a:prstDash val="solid"/>
                </a:ln>
                <a:effectLst>
                  <a:outerShdw blurRad="38100" dist="38100" dir="2700000" algn="tl">
                    <a:srgbClr val="000000">
                      <a:alpha val="43137"/>
                    </a:srgbClr>
                  </a:outerShdw>
                </a:effectLst>
              </a:rPr>
              <a:t>Comprehensive Water Resources Assessment and Management Plan for </a:t>
            </a:r>
            <a:r>
              <a:rPr lang="en-US" sz="2250" b="1" dirty="0" err="1">
                <a:ln w="13462">
                  <a:solidFill>
                    <a:schemeClr val="bg1"/>
                  </a:solidFill>
                  <a:prstDash val="solid"/>
                </a:ln>
                <a:effectLst>
                  <a:outerShdw blurRad="38100" dist="38100" dir="2700000" algn="tl">
                    <a:srgbClr val="000000">
                      <a:alpha val="43137"/>
                    </a:srgbClr>
                  </a:outerShdw>
                </a:effectLst>
              </a:rPr>
              <a:t>Nabaoy</a:t>
            </a:r>
            <a:r>
              <a:rPr lang="en-US" sz="2250" b="1" dirty="0">
                <a:ln w="13462">
                  <a:solidFill>
                    <a:schemeClr val="bg1"/>
                  </a:solidFill>
                  <a:prstDash val="solid"/>
                </a:ln>
                <a:effectLst>
                  <a:outerShdw blurRad="38100" dist="38100" dir="2700000" algn="tl">
                    <a:srgbClr val="000000">
                      <a:alpha val="43137"/>
                    </a:srgbClr>
                  </a:outerShdw>
                </a:effectLst>
              </a:rPr>
              <a:t> River Watershed and Boracay Island</a:t>
            </a:r>
          </a:p>
        </p:txBody>
      </p:sp>
      <p:sp>
        <p:nvSpPr>
          <p:cNvPr id="7" name="TextBox 6">
            <a:extLst>
              <a:ext uri="{FF2B5EF4-FFF2-40B4-BE49-F238E27FC236}">
                <a16:creationId xmlns:a16="http://schemas.microsoft.com/office/drawing/2014/main" xmlns="" id="{F72FBBF9-7321-41CF-9574-04D1AEC309BD}"/>
              </a:ext>
            </a:extLst>
          </p:cNvPr>
          <p:cNvSpPr txBox="1"/>
          <p:nvPr/>
        </p:nvSpPr>
        <p:spPr>
          <a:xfrm>
            <a:off x="403657" y="2081336"/>
            <a:ext cx="5943215" cy="3093154"/>
          </a:xfrm>
          <a:prstGeom prst="rect">
            <a:avLst/>
          </a:prstGeom>
          <a:solidFill>
            <a:schemeClr val="bg1"/>
          </a:solidFill>
          <a:ln>
            <a:solidFill>
              <a:srgbClr val="002060"/>
            </a:solidFill>
          </a:ln>
        </p:spPr>
        <p:txBody>
          <a:bodyPr wrap="square" rtlCol="0">
            <a:spAutoFit/>
          </a:bodyPr>
          <a:lstStyle/>
          <a:p>
            <a:pPr algn="just"/>
            <a:r>
              <a:rPr lang="en-US" sz="1500" b="1" dirty="0">
                <a:solidFill>
                  <a:schemeClr val="accent1"/>
                </a:solidFill>
                <a:latin typeface="Merriweather" panose="00000500000000000000" pitchFamily="2" charset="0"/>
              </a:rPr>
              <a:t>PROJECT 1: Water Resources Assessment and Management plan for Boracay Island and </a:t>
            </a:r>
            <a:r>
              <a:rPr lang="en-US" sz="1500" b="1" dirty="0" err="1">
                <a:solidFill>
                  <a:schemeClr val="accent1"/>
                </a:solidFill>
                <a:latin typeface="Merriweather" panose="00000500000000000000" pitchFamily="2" charset="0"/>
              </a:rPr>
              <a:t>Nabaoy</a:t>
            </a:r>
            <a:r>
              <a:rPr lang="en-US" sz="1500" b="1" dirty="0">
                <a:solidFill>
                  <a:schemeClr val="accent1"/>
                </a:solidFill>
                <a:latin typeface="Merriweather" panose="00000500000000000000" pitchFamily="2" charset="0"/>
              </a:rPr>
              <a:t>  Watershed</a:t>
            </a:r>
          </a:p>
          <a:p>
            <a:pPr algn="just"/>
            <a:endParaRPr lang="en-US" sz="1500" dirty="0">
              <a:latin typeface="Merriweather" panose="00000500000000000000" pitchFamily="2" charset="0"/>
            </a:endParaRPr>
          </a:p>
          <a:p>
            <a:pPr algn="just"/>
            <a:r>
              <a:rPr lang="en-US" sz="1500" b="1" dirty="0">
                <a:latin typeface="Merriweather" panose="00000500000000000000" pitchFamily="2" charset="0"/>
              </a:rPr>
              <a:t>	Duration: </a:t>
            </a:r>
            <a:r>
              <a:rPr lang="en-US" sz="1500" dirty="0">
                <a:latin typeface="Merriweather" panose="00000500000000000000" pitchFamily="2" charset="0"/>
              </a:rPr>
              <a:t>18 months </a:t>
            </a:r>
          </a:p>
          <a:p>
            <a:pPr algn="just"/>
            <a:r>
              <a:rPr lang="en-US" sz="1500" b="1" dirty="0">
                <a:latin typeface="Merriweather" panose="00000500000000000000" pitchFamily="2" charset="0"/>
              </a:rPr>
              <a:t>	Cooperating Agency: </a:t>
            </a:r>
            <a:r>
              <a:rPr lang="en-US" sz="1500" dirty="0">
                <a:latin typeface="Merriweather" panose="00000500000000000000" pitchFamily="2" charset="0"/>
              </a:rPr>
              <a:t>Ateneo De Manila 				University,  DOST-PNRI, NWRB</a:t>
            </a:r>
          </a:p>
          <a:p>
            <a:pPr algn="just"/>
            <a:r>
              <a:rPr lang="en-US" sz="1500" b="1" dirty="0">
                <a:latin typeface="Merriweather" panose="00000500000000000000" pitchFamily="2" charset="0"/>
              </a:rPr>
              <a:t>	Funding: </a:t>
            </a:r>
            <a:r>
              <a:rPr lang="en-US" sz="1500" dirty="0">
                <a:latin typeface="Merriweather" panose="00000500000000000000" pitchFamily="2" charset="0"/>
              </a:rPr>
              <a:t>DOST-PCIEERRD</a:t>
            </a:r>
          </a:p>
          <a:p>
            <a:pPr algn="just"/>
            <a:endParaRPr lang="en-US" sz="1500" dirty="0">
              <a:solidFill>
                <a:srgbClr val="000000"/>
              </a:solidFill>
              <a:latin typeface="Merriweather" panose="00000500000000000000" pitchFamily="2" charset="0"/>
            </a:endParaRPr>
          </a:p>
          <a:p>
            <a:pPr algn="l"/>
            <a:r>
              <a:rPr lang="en-US" sz="1500" i="1" dirty="0">
                <a:solidFill>
                  <a:srgbClr val="000000"/>
                </a:solidFill>
                <a:effectLst>
                  <a:outerShdw blurRad="38100" dist="38100" dir="2700000" algn="tl">
                    <a:srgbClr val="000000">
                      <a:alpha val="43137"/>
                    </a:srgbClr>
                  </a:outerShdw>
                </a:effectLst>
                <a:latin typeface="Merriweather" panose="00000500000000000000" pitchFamily="2" charset="0"/>
              </a:rPr>
              <a:t>Boracay</a:t>
            </a:r>
            <a:r>
              <a:rPr lang="en-US" sz="1500" dirty="0">
                <a:solidFill>
                  <a:srgbClr val="000000"/>
                </a:solidFill>
                <a:latin typeface="Merriweather" panose="00000500000000000000" pitchFamily="2" charset="0"/>
              </a:rPr>
              <a:t> will serve as a test case in developing science-based monitoring techniques and planning guidelines for sustainable water resource management on tourist islands. The program is to provide a comprehensive understanding on the water conditions and outlook on the island. </a:t>
            </a:r>
            <a:endParaRPr lang="en-US" sz="1500" b="1" dirty="0">
              <a:latin typeface="Merriweather" panose="00000500000000000000" pitchFamily="2" charset="0"/>
            </a:endParaRPr>
          </a:p>
        </p:txBody>
      </p:sp>
      <p:pic>
        <p:nvPicPr>
          <p:cNvPr id="2" name="Picture 1">
            <a:extLst>
              <a:ext uri="{FF2B5EF4-FFF2-40B4-BE49-F238E27FC236}">
                <a16:creationId xmlns:a16="http://schemas.microsoft.com/office/drawing/2014/main" xmlns="" id="{AC0F20F0-1A42-40ED-BBE0-353F4B9F0543}"/>
              </a:ext>
            </a:extLst>
          </p:cNvPr>
          <p:cNvPicPr>
            <a:picLocks noChangeAspect="1"/>
          </p:cNvPicPr>
          <p:nvPr/>
        </p:nvPicPr>
        <p:blipFill>
          <a:blip r:embed="rId2"/>
          <a:stretch>
            <a:fillRect/>
          </a:stretch>
        </p:blipFill>
        <p:spPr>
          <a:xfrm>
            <a:off x="6536838" y="1878927"/>
            <a:ext cx="2218997" cy="2438400"/>
          </a:xfrm>
          <a:prstGeom prst="rect">
            <a:avLst/>
          </a:prstGeom>
          <a:ln w="3175">
            <a:solidFill>
              <a:schemeClr val="tx1"/>
            </a:solidFill>
          </a:ln>
        </p:spPr>
      </p:pic>
      <p:pic>
        <p:nvPicPr>
          <p:cNvPr id="8" name="Picture 2" descr="Ateneo de Manila University - Wikipedia">
            <a:extLst>
              <a:ext uri="{FF2B5EF4-FFF2-40B4-BE49-F238E27FC236}">
                <a16:creationId xmlns:a16="http://schemas.microsoft.com/office/drawing/2014/main" xmlns="" id="{91D16804-8749-4ADE-B99A-A5678149CF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247" y="4501339"/>
            <a:ext cx="805232" cy="8018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1606759B-590B-4143-A2C9-8346A933BC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646" y="4610839"/>
            <a:ext cx="811607" cy="562715"/>
          </a:xfrm>
          <a:prstGeom prst="rect">
            <a:avLst/>
          </a:prstGeom>
        </p:spPr>
      </p:pic>
      <p:pic>
        <p:nvPicPr>
          <p:cNvPr id="11" name="Picture 2" descr="DOST PCAARRD | Facebook">
            <a:extLst>
              <a:ext uri="{FF2B5EF4-FFF2-40B4-BE49-F238E27FC236}">
                <a16:creationId xmlns:a16="http://schemas.microsoft.com/office/drawing/2014/main" xmlns="" id="{EA90C8F5-AC8C-43D2-B746-4D9C67F9C7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5130" y="5173555"/>
            <a:ext cx="761747" cy="76174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782FDBB6-2277-76B9-6327-2B8875AFADAB}"/>
              </a:ext>
            </a:extLst>
          </p:cNvPr>
          <p:cNvSpPr/>
          <p:nvPr/>
        </p:nvSpPr>
        <p:spPr>
          <a:xfrm>
            <a:off x="290944" y="117873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xmlns="" id="{BF5162CB-9A6E-D29A-9340-DD38B61AA099}"/>
              </a:ext>
            </a:extLst>
          </p:cNvPr>
          <p:cNvSpPr/>
          <p:nvPr/>
        </p:nvSpPr>
        <p:spPr>
          <a:xfrm>
            <a:off x="321836" y="6244936"/>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8198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A25AFC3-4483-4346-B58B-11BC965EFA19}"/>
              </a:ext>
            </a:extLst>
          </p:cNvPr>
          <p:cNvSpPr/>
          <p:nvPr/>
        </p:nvSpPr>
        <p:spPr>
          <a:xfrm>
            <a:off x="225639" y="1463300"/>
            <a:ext cx="8692722" cy="4070912"/>
          </a:xfrm>
          <a:prstGeom prst="rect">
            <a:avLst/>
          </a:prstGeom>
          <a:solidFill>
            <a:srgbClr val="F1AD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xmlns="" id="{C10449DB-D08C-4D90-A13E-67F08CB947FF}"/>
              </a:ext>
            </a:extLst>
          </p:cNvPr>
          <p:cNvSpPr/>
          <p:nvPr/>
        </p:nvSpPr>
        <p:spPr>
          <a:xfrm>
            <a:off x="337881" y="257109"/>
            <a:ext cx="8336686" cy="761747"/>
          </a:xfrm>
          <a:prstGeom prst="rect">
            <a:avLst/>
          </a:prstGeom>
          <a:noFill/>
          <a:ln>
            <a:solidFill>
              <a:srgbClr val="FF0000"/>
            </a:solidFill>
          </a:ln>
        </p:spPr>
        <p:txBody>
          <a:bodyPr wrap="square" lIns="68580" tIns="34290" rIns="68580" bIns="34290">
            <a:spAutoFit/>
          </a:bodyPr>
          <a:lstStyle/>
          <a:p>
            <a:r>
              <a:rPr lang="en-US" sz="2250" b="1" dirty="0">
                <a:ln w="13462">
                  <a:solidFill>
                    <a:schemeClr val="bg1"/>
                  </a:solidFill>
                  <a:prstDash val="solid"/>
                </a:ln>
                <a:solidFill>
                  <a:schemeClr val="tx1">
                    <a:lumMod val="75000"/>
                    <a:lumOff val="25000"/>
                  </a:schemeClr>
                </a:solidFill>
              </a:rPr>
              <a:t>Comprehensive Water Resources Assessment and Management Plan for </a:t>
            </a:r>
            <a:r>
              <a:rPr lang="en-US" sz="2250" b="1" dirty="0" err="1">
                <a:ln w="13462">
                  <a:solidFill>
                    <a:schemeClr val="bg1"/>
                  </a:solidFill>
                  <a:prstDash val="solid"/>
                </a:ln>
                <a:solidFill>
                  <a:schemeClr val="tx1">
                    <a:lumMod val="75000"/>
                    <a:lumOff val="25000"/>
                  </a:schemeClr>
                </a:solidFill>
              </a:rPr>
              <a:t>Nabaoy</a:t>
            </a:r>
            <a:r>
              <a:rPr lang="en-US" sz="2250" b="1" dirty="0">
                <a:ln w="13462">
                  <a:solidFill>
                    <a:schemeClr val="bg1"/>
                  </a:solidFill>
                  <a:prstDash val="solid"/>
                </a:ln>
                <a:solidFill>
                  <a:schemeClr val="tx1">
                    <a:lumMod val="75000"/>
                    <a:lumOff val="25000"/>
                  </a:schemeClr>
                </a:solidFill>
              </a:rPr>
              <a:t> River Watershed and Boracay Island</a:t>
            </a:r>
          </a:p>
        </p:txBody>
      </p:sp>
      <p:sp>
        <p:nvSpPr>
          <p:cNvPr id="7" name="TextBox 6">
            <a:extLst>
              <a:ext uri="{FF2B5EF4-FFF2-40B4-BE49-F238E27FC236}">
                <a16:creationId xmlns:a16="http://schemas.microsoft.com/office/drawing/2014/main" xmlns="" id="{F72FBBF9-7321-41CF-9574-04D1AEC309BD}"/>
              </a:ext>
            </a:extLst>
          </p:cNvPr>
          <p:cNvSpPr txBox="1"/>
          <p:nvPr/>
        </p:nvSpPr>
        <p:spPr>
          <a:xfrm>
            <a:off x="339939" y="1952179"/>
            <a:ext cx="8334627" cy="3093154"/>
          </a:xfrm>
          <a:prstGeom prst="rect">
            <a:avLst/>
          </a:prstGeom>
          <a:solidFill>
            <a:schemeClr val="bg1"/>
          </a:solidFill>
          <a:ln>
            <a:solidFill>
              <a:srgbClr val="002060"/>
            </a:solidFill>
          </a:ln>
        </p:spPr>
        <p:txBody>
          <a:bodyPr wrap="square" rtlCol="0">
            <a:spAutoFit/>
          </a:bodyPr>
          <a:lstStyle/>
          <a:p>
            <a:pPr algn="just"/>
            <a:r>
              <a:rPr lang="en-US" sz="1500" b="1" dirty="0">
                <a:solidFill>
                  <a:schemeClr val="accent1"/>
                </a:solidFill>
                <a:latin typeface="Merriweather" panose="00000500000000000000" pitchFamily="2" charset="0"/>
              </a:rPr>
              <a:t>PROJECT 2: Hydrological characterization of Boracay Island’s groundwater system and </a:t>
            </a:r>
            <a:r>
              <a:rPr lang="en-US" sz="1500" b="1" dirty="0" err="1">
                <a:solidFill>
                  <a:schemeClr val="accent1"/>
                </a:solidFill>
                <a:latin typeface="Merriweather" panose="00000500000000000000" pitchFamily="2" charset="0"/>
              </a:rPr>
              <a:t>Nabaoy</a:t>
            </a:r>
            <a:r>
              <a:rPr lang="en-US" sz="1500" b="1" dirty="0">
                <a:solidFill>
                  <a:schemeClr val="accent1"/>
                </a:solidFill>
                <a:latin typeface="Merriweather" panose="00000500000000000000" pitchFamily="2" charset="0"/>
              </a:rPr>
              <a:t> River Watershed using Isotope and Nuclear Based Analytical Techniques</a:t>
            </a:r>
          </a:p>
          <a:p>
            <a:pPr algn="just"/>
            <a:endParaRPr lang="en-US" sz="1500" b="1" dirty="0">
              <a:latin typeface="Merriweather" panose="00000500000000000000" pitchFamily="2" charset="0"/>
            </a:endParaRPr>
          </a:p>
          <a:p>
            <a:pPr algn="just"/>
            <a:r>
              <a:rPr lang="en-US" sz="1500" b="1" dirty="0">
                <a:latin typeface="Merriweather" panose="00000500000000000000" pitchFamily="2" charset="0"/>
              </a:rPr>
              <a:t>	Duration: </a:t>
            </a:r>
            <a:r>
              <a:rPr lang="en-US" sz="1500" dirty="0">
                <a:latin typeface="Merriweather" panose="00000500000000000000" pitchFamily="2" charset="0"/>
              </a:rPr>
              <a:t>18 months </a:t>
            </a:r>
          </a:p>
          <a:p>
            <a:pPr algn="just"/>
            <a:endParaRPr lang="en-US" sz="1500" dirty="0">
              <a:latin typeface="Merriweather" panose="00000500000000000000" pitchFamily="2" charset="0"/>
            </a:endParaRPr>
          </a:p>
          <a:p>
            <a:pPr algn="just"/>
            <a:r>
              <a:rPr lang="en-US" sz="1500" b="1" dirty="0">
                <a:latin typeface="Merriweather" panose="00000500000000000000" pitchFamily="2" charset="0"/>
              </a:rPr>
              <a:t>	Cooperating Agency: </a:t>
            </a:r>
            <a:r>
              <a:rPr lang="en-US" sz="1500" dirty="0">
                <a:latin typeface="Merriweather" panose="00000500000000000000" pitchFamily="2" charset="0"/>
              </a:rPr>
              <a:t>Philippine Nuclear Research Institute, </a:t>
            </a:r>
          </a:p>
          <a:p>
            <a:pPr algn="just"/>
            <a:r>
              <a:rPr lang="en-US" sz="1500" dirty="0">
                <a:latin typeface="Merriweather" panose="00000500000000000000" pitchFamily="2" charset="0"/>
              </a:rPr>
              <a:t>			    Ateneo De Manila University</a:t>
            </a:r>
          </a:p>
          <a:p>
            <a:pPr algn="just"/>
            <a:r>
              <a:rPr lang="en-US" sz="1500" dirty="0">
                <a:latin typeface="Merriweather" panose="00000500000000000000" pitchFamily="2" charset="0"/>
              </a:rPr>
              <a:t>                                                                   National Water Resources Board</a:t>
            </a:r>
          </a:p>
          <a:p>
            <a:pPr algn="just"/>
            <a:r>
              <a:rPr lang="en-US" sz="1500" b="1" dirty="0">
                <a:latin typeface="Merriweather" panose="00000500000000000000" pitchFamily="2" charset="0"/>
              </a:rPr>
              <a:t>	</a:t>
            </a:r>
            <a:endParaRPr lang="en-US" sz="1500" dirty="0">
              <a:latin typeface="Merriweather" panose="00000500000000000000" pitchFamily="2" charset="0"/>
            </a:endParaRPr>
          </a:p>
          <a:p>
            <a:pPr algn="just"/>
            <a:endParaRPr lang="en-US" sz="1500" dirty="0">
              <a:latin typeface="Merriweather" panose="00000500000000000000" pitchFamily="2" charset="0"/>
            </a:endParaRPr>
          </a:p>
          <a:p>
            <a:pPr algn="just"/>
            <a:r>
              <a:rPr lang="en-US" sz="1500" b="1" dirty="0">
                <a:latin typeface="Merriweather" panose="00000500000000000000" pitchFamily="2" charset="0"/>
              </a:rPr>
              <a:t>      Funding: </a:t>
            </a:r>
            <a:r>
              <a:rPr lang="en-US" sz="1500" dirty="0">
                <a:latin typeface="Merriweather" panose="00000500000000000000" pitchFamily="2" charset="0"/>
              </a:rPr>
              <a:t>DOST-PCIEERRD</a:t>
            </a:r>
          </a:p>
          <a:p>
            <a:pPr algn="just"/>
            <a:endParaRPr lang="en-US" sz="1500" dirty="0">
              <a:latin typeface="Merriweather" panose="00000500000000000000" pitchFamily="2" charset="0"/>
            </a:endParaRPr>
          </a:p>
          <a:p>
            <a:pPr algn="just"/>
            <a:endParaRPr lang="en-US" sz="1500" dirty="0">
              <a:latin typeface="Merriweather" panose="00000500000000000000" pitchFamily="2" charset="0"/>
            </a:endParaRPr>
          </a:p>
        </p:txBody>
      </p:sp>
      <p:sp>
        <p:nvSpPr>
          <p:cNvPr id="2" name="AutoShape 2" descr="Isotopes of hydrogen - Wikipedia">
            <a:extLst>
              <a:ext uri="{FF2B5EF4-FFF2-40B4-BE49-F238E27FC236}">
                <a16:creationId xmlns:a16="http://schemas.microsoft.com/office/drawing/2014/main" xmlns="" id="{EBE5667B-105A-420E-8CA2-C5E5FBAC9A0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 name="AutoShape 4" descr="Isotopes of hydrogen - Wikipedia">
            <a:extLst>
              <a:ext uri="{FF2B5EF4-FFF2-40B4-BE49-F238E27FC236}">
                <a16:creationId xmlns:a16="http://schemas.microsoft.com/office/drawing/2014/main" xmlns="" id="{C1DA18AE-9B26-44CD-83FE-E63723E773DB}"/>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6" descr="Isotope Basics | NIDC: National Isotope Development Center">
            <a:extLst>
              <a:ext uri="{FF2B5EF4-FFF2-40B4-BE49-F238E27FC236}">
                <a16:creationId xmlns:a16="http://schemas.microsoft.com/office/drawing/2014/main" xmlns="" id="{3CA4B35C-3049-426C-91FC-D2E4B415FA19}"/>
              </a:ext>
            </a:extLst>
          </p:cNvPr>
          <p:cNvSpPr>
            <a:spLocks noChangeAspect="1" noChangeArrowheads="1"/>
          </p:cNvSpPr>
          <p:nvPr/>
        </p:nvSpPr>
        <p:spPr bwMode="auto">
          <a:xfrm>
            <a:off x="4686300" y="3543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Rectangle 9">
            <a:extLst>
              <a:ext uri="{FF2B5EF4-FFF2-40B4-BE49-F238E27FC236}">
                <a16:creationId xmlns:a16="http://schemas.microsoft.com/office/drawing/2014/main" xmlns="" id="{9781C282-8FE0-B24A-EDC5-5D26E5FA34E9}"/>
              </a:ext>
            </a:extLst>
          </p:cNvPr>
          <p:cNvSpPr/>
          <p:nvPr/>
        </p:nvSpPr>
        <p:spPr>
          <a:xfrm>
            <a:off x="225639" y="5648512"/>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xmlns="" id="{BF0FBBB1-C3F9-0522-BD41-F2DDDC980BE5}"/>
              </a:ext>
            </a:extLst>
          </p:cNvPr>
          <p:cNvSpPr/>
          <p:nvPr/>
        </p:nvSpPr>
        <p:spPr>
          <a:xfrm>
            <a:off x="311727" y="1163038"/>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8343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A25AFC3-4483-4346-B58B-11BC965EFA19}"/>
              </a:ext>
            </a:extLst>
          </p:cNvPr>
          <p:cNvSpPr/>
          <p:nvPr/>
        </p:nvSpPr>
        <p:spPr>
          <a:xfrm>
            <a:off x="304799" y="1447800"/>
            <a:ext cx="8610601" cy="4552950"/>
          </a:xfrm>
          <a:prstGeom prst="rect">
            <a:avLst/>
          </a:prstGeom>
          <a:solidFill>
            <a:srgbClr val="F1AD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xmlns="" id="{F72FBBF9-7321-41CF-9574-04D1AEC309BD}"/>
              </a:ext>
            </a:extLst>
          </p:cNvPr>
          <p:cNvSpPr txBox="1"/>
          <p:nvPr/>
        </p:nvSpPr>
        <p:spPr>
          <a:xfrm>
            <a:off x="339435" y="1831449"/>
            <a:ext cx="6603785" cy="3785652"/>
          </a:xfrm>
          <a:prstGeom prst="rect">
            <a:avLst/>
          </a:prstGeom>
          <a:solidFill>
            <a:schemeClr val="bg1"/>
          </a:solidFill>
          <a:ln>
            <a:solidFill>
              <a:srgbClr val="002060"/>
            </a:solidFill>
          </a:ln>
        </p:spPr>
        <p:txBody>
          <a:bodyPr wrap="square" rtlCol="0">
            <a:spAutoFit/>
          </a:bodyPr>
          <a:lstStyle/>
          <a:p>
            <a:pPr marL="257175" indent="-257175" algn="just">
              <a:buFont typeface="Arial" panose="020B0604020202020204" pitchFamily="34" charset="0"/>
              <a:buChar char="•"/>
            </a:pPr>
            <a:r>
              <a:rPr lang="en-US" sz="1500" dirty="0">
                <a:latin typeface="Merriweather" panose="00000500000000000000" pitchFamily="2" charset="0"/>
              </a:rPr>
              <a:t>Advanced surveying and monitoring technology will be used to assess and map the water resources and position of groundwater aquifers in the </a:t>
            </a:r>
            <a:r>
              <a:rPr lang="en-US" sz="1500" dirty="0" err="1">
                <a:latin typeface="Merriweather" panose="00000500000000000000" pitchFamily="2" charset="0"/>
              </a:rPr>
              <a:t>Nabaoy</a:t>
            </a:r>
            <a:r>
              <a:rPr lang="en-US" sz="1500" dirty="0">
                <a:latin typeface="Merriweather" panose="00000500000000000000" pitchFamily="2" charset="0"/>
              </a:rPr>
              <a:t> River Watershed resulting in guidelines for both surface and groundwater resources. </a:t>
            </a:r>
          </a:p>
          <a:p>
            <a:pPr algn="just"/>
            <a:endParaRPr lang="en-US" sz="1500" dirty="0">
              <a:latin typeface="Merriweather" panose="00000500000000000000" pitchFamily="2" charset="0"/>
            </a:endParaRPr>
          </a:p>
          <a:p>
            <a:pPr marL="257175" indent="-257175" algn="just">
              <a:buFont typeface="Arial" panose="020B0604020202020204" pitchFamily="34" charset="0"/>
              <a:buChar char="•"/>
            </a:pPr>
            <a:r>
              <a:rPr lang="en-US" sz="1500" dirty="0">
                <a:latin typeface="Merriweather" panose="00000500000000000000" pitchFamily="2" charset="0"/>
              </a:rPr>
              <a:t>Water quality and quantity evaluation, as well as the development of a water projection/forecasting tool for both surface and groundwater reservoirs will be generated. </a:t>
            </a:r>
          </a:p>
          <a:p>
            <a:pPr marL="257175" indent="-257175" algn="just">
              <a:buFont typeface="Arial" panose="020B0604020202020204" pitchFamily="34" charset="0"/>
              <a:buChar char="•"/>
            </a:pPr>
            <a:endParaRPr lang="en-US" sz="1500" dirty="0">
              <a:latin typeface="Merriweather" panose="00000500000000000000" pitchFamily="2" charset="0"/>
            </a:endParaRPr>
          </a:p>
          <a:p>
            <a:pPr marL="257175" indent="-257175" algn="just">
              <a:buFont typeface="Arial" panose="020B0604020202020204" pitchFamily="34" charset="0"/>
              <a:buChar char="•"/>
            </a:pPr>
            <a:r>
              <a:rPr lang="en-US" sz="1500" dirty="0">
                <a:latin typeface="Merriweather" panose="00000500000000000000" pitchFamily="2" charset="0"/>
              </a:rPr>
              <a:t>In the </a:t>
            </a:r>
            <a:r>
              <a:rPr lang="en-US" sz="1500" dirty="0" err="1">
                <a:latin typeface="Merriweather" panose="00000500000000000000" pitchFamily="2" charset="0"/>
              </a:rPr>
              <a:t>Nabaoy</a:t>
            </a:r>
            <a:r>
              <a:rPr lang="en-US" sz="1500" dirty="0">
                <a:latin typeface="Merriweather" panose="00000500000000000000" pitchFamily="2" charset="0"/>
              </a:rPr>
              <a:t> Watershed and on Boracay Island, isotope methods and classical hydrology will be used to evaluate water quality and quantity, identify groundwater system dynamics, recharge mechanisms, possible degradation, and looming sources of pollution. The information gathered will be utilized to construct a short-medium-long-term management strategy, which will include water infrastructure plans, initiatives, and policies.</a:t>
            </a:r>
            <a:endParaRPr lang="en-US" sz="1200" dirty="0">
              <a:latin typeface="Merriweather" panose="00000500000000000000" pitchFamily="2" charset="0"/>
            </a:endParaRPr>
          </a:p>
        </p:txBody>
      </p:sp>
      <p:pic>
        <p:nvPicPr>
          <p:cNvPr id="2" name="Picture 1">
            <a:extLst>
              <a:ext uri="{FF2B5EF4-FFF2-40B4-BE49-F238E27FC236}">
                <a16:creationId xmlns:a16="http://schemas.microsoft.com/office/drawing/2014/main" xmlns="" id="{B9835977-07B9-4B7C-AA48-257708355EB3}"/>
              </a:ext>
            </a:extLst>
          </p:cNvPr>
          <p:cNvPicPr>
            <a:picLocks noChangeAspect="1"/>
          </p:cNvPicPr>
          <p:nvPr/>
        </p:nvPicPr>
        <p:blipFill>
          <a:blip r:embed="rId2"/>
          <a:stretch>
            <a:fillRect/>
          </a:stretch>
        </p:blipFill>
        <p:spPr>
          <a:xfrm>
            <a:off x="6977857" y="2285777"/>
            <a:ext cx="1855196" cy="2286446"/>
          </a:xfrm>
          <a:prstGeom prst="rect">
            <a:avLst/>
          </a:prstGeom>
        </p:spPr>
      </p:pic>
      <p:sp>
        <p:nvSpPr>
          <p:cNvPr id="6" name="Rectangle 5">
            <a:extLst>
              <a:ext uri="{FF2B5EF4-FFF2-40B4-BE49-F238E27FC236}">
                <a16:creationId xmlns:a16="http://schemas.microsoft.com/office/drawing/2014/main" xmlns="" id="{BA4F0E20-2216-EB2A-B883-CCB689C980D4}"/>
              </a:ext>
            </a:extLst>
          </p:cNvPr>
          <p:cNvSpPr/>
          <p:nvPr/>
        </p:nvSpPr>
        <p:spPr>
          <a:xfrm>
            <a:off x="270942" y="275915"/>
            <a:ext cx="8789557" cy="1177245"/>
          </a:xfrm>
          <a:prstGeom prst="rect">
            <a:avLst/>
          </a:prstGeom>
          <a:noFill/>
          <a:ln>
            <a:solidFill>
              <a:srgbClr val="FF0000"/>
            </a:solidFill>
          </a:ln>
        </p:spPr>
        <p:txBody>
          <a:bodyPr wrap="square" lIns="68580" tIns="34290" rIns="68580" bIns="34290">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Cont. </a:t>
            </a:r>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Comprehensive Water Resources Assessment and Management Plan for </a:t>
            </a:r>
            <a:r>
              <a:rPr lang="en-US" sz="2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Nabaoy</a:t>
            </a:r>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River Watershed and Boracay Island</a:t>
            </a:r>
          </a:p>
        </p:txBody>
      </p:sp>
      <p:sp>
        <p:nvSpPr>
          <p:cNvPr id="8" name="Rectangle 7">
            <a:extLst>
              <a:ext uri="{FF2B5EF4-FFF2-40B4-BE49-F238E27FC236}">
                <a16:creationId xmlns:a16="http://schemas.microsoft.com/office/drawing/2014/main" xmlns="" id="{5BF28496-C261-948E-D82C-5C67DE924D33}"/>
              </a:ext>
            </a:extLst>
          </p:cNvPr>
          <p:cNvSpPr/>
          <p:nvPr/>
        </p:nvSpPr>
        <p:spPr>
          <a:xfrm>
            <a:off x="270942" y="6123568"/>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xmlns="" id="{4A9AAA9D-A6DC-9881-52BD-54FE22BFE404}"/>
              </a:ext>
            </a:extLst>
          </p:cNvPr>
          <p:cNvSpPr/>
          <p:nvPr/>
        </p:nvSpPr>
        <p:spPr>
          <a:xfrm>
            <a:off x="304799" y="1212420"/>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2783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3637B35-E545-4828-B488-5F9DD1212BC6}"/>
              </a:ext>
            </a:extLst>
          </p:cNvPr>
          <p:cNvSpPr/>
          <p:nvPr/>
        </p:nvSpPr>
        <p:spPr>
          <a:xfrm>
            <a:off x="270942" y="1417332"/>
            <a:ext cx="8602116" cy="4734122"/>
          </a:xfrm>
          <a:prstGeom prst="rect">
            <a:avLst/>
          </a:prstGeom>
          <a:solidFill>
            <a:srgbClr val="FECE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xmlns="" id="{4475E291-5896-41B6-9996-6ED75E9DBA50}"/>
              </a:ext>
            </a:extLst>
          </p:cNvPr>
          <p:cNvSpPr>
            <a:spLocks noGrp="1"/>
          </p:cNvSpPr>
          <p:nvPr>
            <p:ph idx="1"/>
          </p:nvPr>
        </p:nvSpPr>
        <p:spPr>
          <a:xfrm>
            <a:off x="2057400" y="1530057"/>
            <a:ext cx="6754611" cy="4524561"/>
          </a:xfrm>
        </p:spPr>
        <p:txBody>
          <a:bodyPr>
            <a:normAutofit fontScale="70000" lnSpcReduction="20000"/>
          </a:bodyPr>
          <a:lstStyle/>
          <a:p>
            <a:pPr marL="0" indent="0">
              <a:buNone/>
            </a:pPr>
            <a:r>
              <a:rPr lang="en-US" sz="2300" b="1" dirty="0"/>
              <a:t>Cooperating Agencies: </a:t>
            </a:r>
            <a:r>
              <a:rPr lang="en-US" sz="2300" dirty="0"/>
              <a:t>University of the Philippines Diliman, University of the Philippines Los </a:t>
            </a:r>
            <a:r>
              <a:rPr lang="en-US" sz="2300" dirty="0" err="1"/>
              <a:t>Baños</a:t>
            </a:r>
            <a:r>
              <a:rPr lang="en-US" sz="2300" dirty="0"/>
              <a:t>, Department of Environmental 	and Occupational Health, University of the Philippines Manila and DOST-PCAARRD. </a:t>
            </a:r>
          </a:p>
          <a:p>
            <a:pPr marL="0" indent="0">
              <a:buNone/>
            </a:pPr>
            <a:r>
              <a:rPr lang="en-US" sz="2300" b="1" dirty="0"/>
              <a:t>Objective: </a:t>
            </a:r>
            <a:r>
              <a:rPr lang="en-US" sz="2300" dirty="0"/>
              <a:t>To develop a multi-indicator index to describe groundwater conditions. Specifically, the project will</a:t>
            </a:r>
          </a:p>
          <a:p>
            <a:pPr marL="0" indent="0">
              <a:buNone/>
            </a:pPr>
            <a:r>
              <a:rPr lang="en-US" sz="2300" dirty="0"/>
              <a:t> (1) Determine the taxonomy and ecology of groundwater biota in selected  </a:t>
            </a:r>
          </a:p>
          <a:p>
            <a:pPr marL="0" indent="0">
              <a:buNone/>
            </a:pPr>
            <a:r>
              <a:rPr lang="en-US" sz="2300" dirty="0"/>
              <a:t>      Philippine groundwaters; </a:t>
            </a:r>
          </a:p>
          <a:p>
            <a:pPr marL="0" indent="0">
              <a:buNone/>
            </a:pPr>
            <a:r>
              <a:rPr lang="en-US" sz="2300" dirty="0"/>
              <a:t>(2) Develop a weighted groundwater health index using biological </a:t>
            </a:r>
          </a:p>
          <a:p>
            <a:pPr marL="0" indent="0">
              <a:buNone/>
            </a:pPr>
            <a:r>
              <a:rPr lang="en-US" sz="2300" dirty="0"/>
              <a:t>      indicators, water quality, geological characteristics, and other </a:t>
            </a:r>
          </a:p>
          <a:p>
            <a:pPr marL="0" indent="0">
              <a:buNone/>
            </a:pPr>
            <a:r>
              <a:rPr lang="en-US" sz="2300" dirty="0"/>
              <a:t>     environmental stressors; and </a:t>
            </a:r>
          </a:p>
          <a:p>
            <a:pPr marL="0" indent="0">
              <a:buNone/>
            </a:pPr>
            <a:r>
              <a:rPr lang="en-US" sz="2300" dirty="0"/>
              <a:t>(3) Develop educational materials for capability building and inputs in </a:t>
            </a:r>
          </a:p>
          <a:p>
            <a:pPr marL="0" indent="0">
              <a:buNone/>
            </a:pPr>
            <a:r>
              <a:rPr lang="en-US" sz="2300" dirty="0"/>
              <a:t>     formulating policy on groundwater resources.</a:t>
            </a:r>
          </a:p>
          <a:p>
            <a:pPr marL="0" indent="0">
              <a:buNone/>
            </a:pPr>
            <a:r>
              <a:rPr lang="en-US" sz="2300" dirty="0"/>
              <a:t>(4) Install prototype automatic sensors at NWRB groundwater monitoring </a:t>
            </a:r>
          </a:p>
          <a:p>
            <a:pPr marL="0" indent="0">
              <a:buNone/>
            </a:pPr>
            <a:r>
              <a:rPr lang="en-US" sz="2300" dirty="0"/>
              <a:t>      wells</a:t>
            </a:r>
          </a:p>
          <a:p>
            <a:pPr marL="0" indent="0">
              <a:buNone/>
            </a:pPr>
            <a:r>
              <a:rPr lang="en-US" sz="2300" b="1" dirty="0"/>
              <a:t>Duration: </a:t>
            </a:r>
            <a:r>
              <a:rPr lang="en-US" sz="2300" dirty="0"/>
              <a:t>3 years (2021-2023)</a:t>
            </a:r>
          </a:p>
          <a:p>
            <a:pPr marL="0" indent="0">
              <a:buNone/>
            </a:pPr>
            <a:r>
              <a:rPr lang="en-US" sz="2300" b="1" dirty="0"/>
              <a:t>Beneficiaries: </a:t>
            </a:r>
            <a:r>
              <a:rPr lang="en-US" sz="2300" dirty="0"/>
              <a:t>The technical staff of partner government agencies and local government units and faculty members of SUCs/HEIs will be trained using the PGHI.</a:t>
            </a:r>
          </a:p>
          <a:p>
            <a:pPr marL="0" indent="0">
              <a:buNone/>
            </a:pPr>
            <a:endParaRPr lang="en-US" sz="2300" dirty="0"/>
          </a:p>
          <a:p>
            <a:pPr marL="0" indent="0">
              <a:buNone/>
            </a:pPr>
            <a:endParaRPr lang="en-US" sz="1800" dirty="0"/>
          </a:p>
          <a:p>
            <a:pPr marL="0" indent="0">
              <a:buNone/>
            </a:pPr>
            <a:endParaRPr lang="en-US" sz="1800" dirty="0"/>
          </a:p>
          <a:p>
            <a:endParaRPr lang="en-US" sz="1800" dirty="0"/>
          </a:p>
          <a:p>
            <a:endParaRPr lang="en-US" sz="1800" dirty="0"/>
          </a:p>
        </p:txBody>
      </p:sp>
      <p:pic>
        <p:nvPicPr>
          <p:cNvPr id="2050" name="Picture 2" descr="DOST PCAARRD | Facebook">
            <a:extLst>
              <a:ext uri="{FF2B5EF4-FFF2-40B4-BE49-F238E27FC236}">
                <a16:creationId xmlns:a16="http://schemas.microsoft.com/office/drawing/2014/main" xmlns="" id="{4BD3376D-ED48-4E80-8FE9-455B9DAC4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51" y="1918557"/>
            <a:ext cx="1510444" cy="15104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the Philippines - Wikipedia">
            <a:extLst>
              <a:ext uri="{FF2B5EF4-FFF2-40B4-BE49-F238E27FC236}">
                <a16:creationId xmlns:a16="http://schemas.microsoft.com/office/drawing/2014/main" xmlns="" id="{73DE1754-AC30-4051-B0AA-98551DF63C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71" y="3429001"/>
            <a:ext cx="1406204" cy="14062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1EAE8F15-4FBF-4397-9BEF-18805759D31A}"/>
              </a:ext>
            </a:extLst>
          </p:cNvPr>
          <p:cNvSpPr/>
          <p:nvPr/>
        </p:nvSpPr>
        <p:spPr>
          <a:xfrm>
            <a:off x="270942" y="221365"/>
            <a:ext cx="8350684" cy="877163"/>
          </a:xfrm>
          <a:prstGeom prst="rect">
            <a:avLst/>
          </a:prstGeom>
          <a:noFill/>
          <a:ln>
            <a:solidFill>
              <a:srgbClr val="FF0000"/>
            </a:solidFill>
          </a:ln>
        </p:spPr>
        <p:txBody>
          <a:bodyPr wrap="none" lIns="68580" tIns="34290" rIns="68580" bIns="34290">
            <a:spAutoFit/>
          </a:bodyPr>
          <a:lstStyle/>
          <a:p>
            <a:pPr algn="ctr"/>
            <a:r>
              <a:rPr lang="en-US" sz="2625"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Development of the Philippine Groundwater Health</a:t>
            </a:r>
          </a:p>
          <a:p>
            <a:pPr algn="ctr"/>
            <a:r>
              <a:rPr lang="en-US" sz="2625"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Index for monitoring groundwater and agricultural areas</a:t>
            </a:r>
          </a:p>
        </p:txBody>
      </p:sp>
      <p:sp>
        <p:nvSpPr>
          <p:cNvPr id="7" name="Rectangle 6">
            <a:extLst>
              <a:ext uri="{FF2B5EF4-FFF2-40B4-BE49-F238E27FC236}">
                <a16:creationId xmlns:a16="http://schemas.microsoft.com/office/drawing/2014/main" xmlns="" id="{6E9EED3E-CBC7-D57E-5E38-A267CC90AC23}"/>
              </a:ext>
            </a:extLst>
          </p:cNvPr>
          <p:cNvSpPr/>
          <p:nvPr/>
        </p:nvSpPr>
        <p:spPr>
          <a:xfrm>
            <a:off x="275061" y="6345649"/>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xmlns="" id="{0C80F79E-5C50-713C-1C80-7FF5B4976468}"/>
              </a:ext>
            </a:extLst>
          </p:cNvPr>
          <p:cNvSpPr/>
          <p:nvPr/>
        </p:nvSpPr>
        <p:spPr>
          <a:xfrm>
            <a:off x="290945" y="1179998"/>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1695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3637B35-E545-4828-B488-5F9DD1212BC6}"/>
              </a:ext>
            </a:extLst>
          </p:cNvPr>
          <p:cNvSpPr/>
          <p:nvPr/>
        </p:nvSpPr>
        <p:spPr>
          <a:xfrm>
            <a:off x="270942" y="834737"/>
            <a:ext cx="8602116" cy="5510912"/>
          </a:xfrm>
          <a:prstGeom prst="rect">
            <a:avLst/>
          </a:prstGeom>
          <a:solidFill>
            <a:srgbClr val="FECE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xmlns="" id="{4475E291-5896-41B6-9996-6ED75E9DBA50}"/>
              </a:ext>
            </a:extLst>
          </p:cNvPr>
          <p:cNvSpPr>
            <a:spLocks noGrp="1"/>
          </p:cNvSpPr>
          <p:nvPr>
            <p:ph idx="1"/>
          </p:nvPr>
        </p:nvSpPr>
        <p:spPr>
          <a:xfrm>
            <a:off x="438665" y="1121304"/>
            <a:ext cx="6340063" cy="3146904"/>
          </a:xfrm>
        </p:spPr>
        <p:txBody>
          <a:bodyPr>
            <a:noAutofit/>
          </a:bodyPr>
          <a:lstStyle/>
          <a:p>
            <a:pPr marL="0" indent="0">
              <a:buNone/>
            </a:pPr>
            <a:r>
              <a:rPr lang="en-US" sz="1800" dirty="0"/>
              <a:t>Goal:    Improved participation of women in Water Resources </a:t>
            </a:r>
          </a:p>
          <a:p>
            <a:pPr marL="0" indent="0">
              <a:buNone/>
            </a:pPr>
            <a:r>
              <a:rPr lang="en-US" sz="1800" dirty="0"/>
              <a:t>               management consultation processes, community </a:t>
            </a:r>
          </a:p>
          <a:p>
            <a:pPr marL="0" indent="0">
              <a:buNone/>
            </a:pPr>
            <a:r>
              <a:rPr lang="en-US" sz="1800" dirty="0"/>
              <a:t>               organization and decision making and  ensure equal </a:t>
            </a:r>
          </a:p>
          <a:p>
            <a:pPr marL="0" indent="0">
              <a:buNone/>
            </a:pPr>
            <a:r>
              <a:rPr lang="en-US" sz="1800" dirty="0"/>
              <a:t>               access of women to goods and services.</a:t>
            </a:r>
          </a:p>
          <a:p>
            <a:pPr marL="0" indent="0">
              <a:buNone/>
            </a:pPr>
            <a:endParaRPr lang="en-US" sz="1800" dirty="0"/>
          </a:p>
          <a:p>
            <a:pPr>
              <a:buFont typeface="Arial" panose="020B0604020202020204" pitchFamily="34" charset="0"/>
              <a:buChar char="•"/>
            </a:pPr>
            <a:r>
              <a:rPr lang="en-US" sz="1800" dirty="0"/>
              <a:t>Conduct of orientation seminars and other awareness raising activities to men and women on use and importance of groundwater monitoring wells ( 30 women participated in the activities)</a:t>
            </a:r>
          </a:p>
          <a:p>
            <a:pPr>
              <a:buFont typeface="Arial" panose="020B0604020202020204" pitchFamily="34" charset="0"/>
              <a:buChar char="•"/>
            </a:pPr>
            <a:endParaRPr lang="en-US" sz="1800" dirty="0"/>
          </a:p>
          <a:p>
            <a:pPr>
              <a:buFont typeface="Arial" panose="020B0604020202020204" pitchFamily="34" charset="0"/>
              <a:buChar char="•"/>
            </a:pPr>
            <a:r>
              <a:rPr lang="en-US" sz="1800" dirty="0"/>
              <a:t>Conduct of consultations and training to women on water conservation and water demand management ( 20 women participated)</a:t>
            </a:r>
          </a:p>
          <a:p>
            <a:pPr>
              <a:buFont typeface="Arial" panose="020B0604020202020204" pitchFamily="34" charset="0"/>
              <a:buChar char="•"/>
            </a:pPr>
            <a:endParaRPr lang="en-US" sz="1800" dirty="0"/>
          </a:p>
          <a:p>
            <a:pPr>
              <a:buFont typeface="Arial" panose="020B0604020202020204" pitchFamily="34" charset="0"/>
              <a:buChar char="•"/>
            </a:pPr>
            <a:r>
              <a:rPr lang="en-US" sz="1800" dirty="0"/>
              <a:t>Conduct of training to men  and women on water resources management and related technologies specifically on rainwater harvesting (30 women participated)</a:t>
            </a:r>
          </a:p>
        </p:txBody>
      </p:sp>
      <p:sp>
        <p:nvSpPr>
          <p:cNvPr id="11" name="Rectangle 10">
            <a:extLst>
              <a:ext uri="{FF2B5EF4-FFF2-40B4-BE49-F238E27FC236}">
                <a16:creationId xmlns:a16="http://schemas.microsoft.com/office/drawing/2014/main" xmlns="" id="{1EAE8F15-4FBF-4397-9BEF-18805759D31A}"/>
              </a:ext>
            </a:extLst>
          </p:cNvPr>
          <p:cNvSpPr/>
          <p:nvPr/>
        </p:nvSpPr>
        <p:spPr>
          <a:xfrm>
            <a:off x="1275232" y="221365"/>
            <a:ext cx="6342121" cy="473206"/>
          </a:xfrm>
          <a:prstGeom prst="rect">
            <a:avLst/>
          </a:prstGeom>
          <a:noFill/>
          <a:ln>
            <a:solidFill>
              <a:srgbClr val="FF0000"/>
            </a:solidFill>
          </a:ln>
        </p:spPr>
        <p:txBody>
          <a:bodyPr wrap="none" lIns="68580" tIns="34290" rIns="68580" bIns="34290">
            <a:spAutoFit/>
          </a:bodyPr>
          <a:lstStyle/>
          <a:p>
            <a:pPr algn="ctr"/>
            <a:r>
              <a:rPr lang="en-US" sz="2625"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Gender and Development  (GAD) Initiatives</a:t>
            </a:r>
          </a:p>
        </p:txBody>
      </p:sp>
      <p:sp>
        <p:nvSpPr>
          <p:cNvPr id="7" name="Rectangle 6">
            <a:extLst>
              <a:ext uri="{FF2B5EF4-FFF2-40B4-BE49-F238E27FC236}">
                <a16:creationId xmlns:a16="http://schemas.microsoft.com/office/drawing/2014/main" xmlns="" id="{6E9EED3E-CBC7-D57E-5E38-A267CC90AC23}"/>
              </a:ext>
            </a:extLst>
          </p:cNvPr>
          <p:cNvSpPr/>
          <p:nvPr/>
        </p:nvSpPr>
        <p:spPr>
          <a:xfrm>
            <a:off x="275061" y="6345649"/>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xmlns="" id="{0C80F79E-5C50-713C-1C80-7FF5B4976468}"/>
              </a:ext>
            </a:extLst>
          </p:cNvPr>
          <p:cNvSpPr/>
          <p:nvPr/>
        </p:nvSpPr>
        <p:spPr>
          <a:xfrm>
            <a:off x="310948" y="834736"/>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xmlns="" id="{88C17106-212F-4860-1925-1915DDBD41E7}"/>
              </a:ext>
            </a:extLst>
          </p:cNvPr>
          <p:cNvPicPr>
            <a:picLocks noChangeAspect="1"/>
          </p:cNvPicPr>
          <p:nvPr/>
        </p:nvPicPr>
        <p:blipFill>
          <a:blip r:embed="rId2"/>
          <a:stretch>
            <a:fillRect/>
          </a:stretch>
        </p:blipFill>
        <p:spPr>
          <a:xfrm>
            <a:off x="6778729" y="1431748"/>
            <a:ext cx="1908070" cy="4435652"/>
          </a:xfrm>
          <a:prstGeom prst="rect">
            <a:avLst/>
          </a:prstGeom>
          <a:ln w="3175">
            <a:solidFill>
              <a:schemeClr val="tx1"/>
            </a:solidFill>
          </a:ln>
        </p:spPr>
      </p:pic>
    </p:spTree>
    <p:extLst>
      <p:ext uri="{BB962C8B-B14F-4D97-AF65-F5344CB8AC3E}">
        <p14:creationId xmlns:p14="http://schemas.microsoft.com/office/powerpoint/2010/main" val="342368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3637B35-E545-4828-B488-5F9DD1212BC6}"/>
              </a:ext>
            </a:extLst>
          </p:cNvPr>
          <p:cNvSpPr/>
          <p:nvPr/>
        </p:nvSpPr>
        <p:spPr>
          <a:xfrm>
            <a:off x="270942" y="834736"/>
            <a:ext cx="8602116" cy="5672103"/>
          </a:xfrm>
          <a:prstGeom prst="rect">
            <a:avLst/>
          </a:prstGeom>
          <a:solidFill>
            <a:srgbClr val="FECE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xmlns="" id="{4475E291-5896-41B6-9996-6ED75E9DBA50}"/>
              </a:ext>
            </a:extLst>
          </p:cNvPr>
          <p:cNvSpPr>
            <a:spLocks noGrp="1"/>
          </p:cNvSpPr>
          <p:nvPr>
            <p:ph idx="1"/>
          </p:nvPr>
        </p:nvSpPr>
        <p:spPr>
          <a:xfrm>
            <a:off x="310949" y="1121303"/>
            <a:ext cx="6699452" cy="5385537"/>
          </a:xfrm>
        </p:spPr>
        <p:txBody>
          <a:bodyPr>
            <a:noAutofit/>
          </a:bodyPr>
          <a:lstStyle/>
          <a:p>
            <a:pPr marL="0" indent="0">
              <a:buNone/>
            </a:pPr>
            <a:r>
              <a:rPr lang="en-US" sz="1800" dirty="0"/>
              <a:t>Gender Challenges Addressed by NWRB projects:</a:t>
            </a:r>
          </a:p>
          <a:p>
            <a:pPr marL="0" indent="0">
              <a:buNone/>
            </a:pPr>
            <a:endParaRPr lang="en-US" sz="1800" dirty="0"/>
          </a:p>
          <a:p>
            <a:r>
              <a:rPr lang="en-US" sz="1800" dirty="0"/>
              <a:t>Limited  awareness and participation of women in water related activities and technologies</a:t>
            </a:r>
          </a:p>
          <a:p>
            <a:r>
              <a:rPr lang="en-US" sz="1800" dirty="0"/>
              <a:t>Limited access of women to information, skills, knowledge on water resources management</a:t>
            </a:r>
          </a:p>
          <a:p>
            <a:pPr marL="0" indent="0">
              <a:buNone/>
            </a:pPr>
            <a:endParaRPr lang="en-US" sz="1800" dirty="0"/>
          </a:p>
          <a:p>
            <a:pPr marL="0" indent="0">
              <a:buNone/>
            </a:pPr>
            <a:r>
              <a:rPr lang="en-US" sz="1800" dirty="0"/>
              <a:t>How many women are involved?</a:t>
            </a:r>
          </a:p>
          <a:p>
            <a:r>
              <a:rPr lang="en-US" sz="1800" dirty="0"/>
              <a:t>The Team Leader and staff of some of the projects are women</a:t>
            </a:r>
          </a:p>
          <a:p>
            <a:pPr marL="0" indent="0">
              <a:buNone/>
            </a:pPr>
            <a:endParaRPr lang="en-US" sz="1800" dirty="0"/>
          </a:p>
          <a:p>
            <a:pPr marL="0" indent="0">
              <a:buNone/>
            </a:pPr>
            <a:r>
              <a:rPr lang="en-US" sz="1800" dirty="0"/>
              <a:t>How would men and women benefit from these projects</a:t>
            </a:r>
          </a:p>
          <a:p>
            <a:r>
              <a:rPr lang="en-US" sz="1800" dirty="0"/>
              <a:t>Increased  and active participation of women in  the conduct of water related activities</a:t>
            </a:r>
          </a:p>
          <a:p>
            <a:r>
              <a:rPr lang="en-US" sz="1800" dirty="0"/>
              <a:t>Equal opportunity in accessing water related IEC materials developed/conducted</a:t>
            </a:r>
          </a:p>
          <a:p>
            <a:r>
              <a:rPr lang="en-US" sz="1800" dirty="0"/>
              <a:t>Harness both men and women’s knowledge in water resources management.</a:t>
            </a:r>
          </a:p>
          <a:p>
            <a:pPr marL="0" indent="0">
              <a:buNone/>
            </a:pPr>
            <a:endParaRPr lang="en-US" sz="1800" dirty="0"/>
          </a:p>
        </p:txBody>
      </p:sp>
      <p:sp>
        <p:nvSpPr>
          <p:cNvPr id="11" name="Rectangle 10">
            <a:extLst>
              <a:ext uri="{FF2B5EF4-FFF2-40B4-BE49-F238E27FC236}">
                <a16:creationId xmlns:a16="http://schemas.microsoft.com/office/drawing/2014/main" xmlns="" id="{1EAE8F15-4FBF-4397-9BEF-18805759D31A}"/>
              </a:ext>
            </a:extLst>
          </p:cNvPr>
          <p:cNvSpPr/>
          <p:nvPr/>
        </p:nvSpPr>
        <p:spPr>
          <a:xfrm>
            <a:off x="2020628" y="221365"/>
            <a:ext cx="4851328" cy="473206"/>
          </a:xfrm>
          <a:prstGeom prst="rect">
            <a:avLst/>
          </a:prstGeom>
          <a:noFill/>
          <a:ln>
            <a:solidFill>
              <a:srgbClr val="FF0000"/>
            </a:solidFill>
          </a:ln>
        </p:spPr>
        <p:txBody>
          <a:bodyPr wrap="none" lIns="68580" tIns="34290" rIns="68580" bIns="34290">
            <a:spAutoFit/>
          </a:bodyPr>
          <a:lstStyle/>
          <a:p>
            <a:pPr algn="ctr"/>
            <a:r>
              <a:rPr lang="en-US" sz="2625"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Gender and Development  (GAD)</a:t>
            </a:r>
          </a:p>
        </p:txBody>
      </p:sp>
      <p:sp>
        <p:nvSpPr>
          <p:cNvPr id="7" name="Rectangle 6">
            <a:extLst>
              <a:ext uri="{FF2B5EF4-FFF2-40B4-BE49-F238E27FC236}">
                <a16:creationId xmlns:a16="http://schemas.microsoft.com/office/drawing/2014/main" xmlns="" id="{6E9EED3E-CBC7-D57E-5E38-A267CC90AC23}"/>
              </a:ext>
            </a:extLst>
          </p:cNvPr>
          <p:cNvSpPr/>
          <p:nvPr/>
        </p:nvSpPr>
        <p:spPr>
          <a:xfrm>
            <a:off x="270942" y="6506840"/>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xmlns="" id="{0C80F79E-5C50-713C-1C80-7FF5B4976468}"/>
              </a:ext>
            </a:extLst>
          </p:cNvPr>
          <p:cNvSpPr/>
          <p:nvPr/>
        </p:nvSpPr>
        <p:spPr>
          <a:xfrm>
            <a:off x="310948" y="834736"/>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xmlns="" id="{88C17106-212F-4860-1925-1915DDBD41E7}"/>
              </a:ext>
            </a:extLst>
          </p:cNvPr>
          <p:cNvPicPr>
            <a:picLocks noChangeAspect="1"/>
          </p:cNvPicPr>
          <p:nvPr/>
        </p:nvPicPr>
        <p:blipFill>
          <a:blip r:embed="rId2"/>
          <a:stretch>
            <a:fillRect/>
          </a:stretch>
        </p:blipFill>
        <p:spPr>
          <a:xfrm>
            <a:off x="6958863" y="1495882"/>
            <a:ext cx="1908070" cy="4435652"/>
          </a:xfrm>
          <a:prstGeom prst="rect">
            <a:avLst/>
          </a:prstGeom>
          <a:ln w="3175">
            <a:solidFill>
              <a:schemeClr val="tx1"/>
            </a:solidFill>
          </a:ln>
        </p:spPr>
      </p:pic>
    </p:spTree>
    <p:extLst>
      <p:ext uri="{BB962C8B-B14F-4D97-AF65-F5344CB8AC3E}">
        <p14:creationId xmlns:p14="http://schemas.microsoft.com/office/powerpoint/2010/main" val="30399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DC51D-12B0-406A-9E34-97A7FA78DA24}"/>
              </a:ext>
            </a:extLst>
          </p:cNvPr>
          <p:cNvSpPr>
            <a:spLocks noGrp="1"/>
          </p:cNvSpPr>
          <p:nvPr>
            <p:ph type="ctrTitle"/>
          </p:nvPr>
        </p:nvSpPr>
        <p:spPr>
          <a:xfrm>
            <a:off x="270163" y="408582"/>
            <a:ext cx="7979315" cy="484748"/>
          </a:xfrm>
        </p:spPr>
        <p:txBody>
          <a:bodyPr>
            <a:normAutofit/>
          </a:bodyPr>
          <a:lstStyle/>
          <a:p>
            <a:pPr marL="342900" indent="-342900">
              <a:buFont typeface="Wingdings" panose="05000000000000000000" pitchFamily="2" charset="2"/>
              <a:buChar char="q"/>
            </a:pPr>
            <a:r>
              <a:rPr lang="en-US" sz="2100" b="1" u="sng" dirty="0"/>
              <a:t>GROUNDWATER PROJECTS</a:t>
            </a:r>
            <a:endParaRPr lang="en-US" sz="2100" b="1" dirty="0"/>
          </a:p>
        </p:txBody>
      </p:sp>
      <p:sp>
        <p:nvSpPr>
          <p:cNvPr id="3" name="Subtitle 2">
            <a:extLst>
              <a:ext uri="{FF2B5EF4-FFF2-40B4-BE49-F238E27FC236}">
                <a16:creationId xmlns:a16="http://schemas.microsoft.com/office/drawing/2014/main" xmlns="" id="{554B0E4D-BEAC-4302-87E9-9EEE5FDFC5E5}"/>
              </a:ext>
            </a:extLst>
          </p:cNvPr>
          <p:cNvSpPr>
            <a:spLocks noGrp="1"/>
          </p:cNvSpPr>
          <p:nvPr>
            <p:ph type="subTitle" idx="1"/>
          </p:nvPr>
        </p:nvSpPr>
        <p:spPr>
          <a:xfrm>
            <a:off x="462170" y="1758626"/>
            <a:ext cx="8219661" cy="3340748"/>
          </a:xfrm>
        </p:spPr>
        <p:txBody>
          <a:bodyPr>
            <a:normAutofit/>
          </a:bodyPr>
          <a:lstStyle/>
          <a:p>
            <a:pPr algn="l"/>
            <a:endParaRPr lang="en-US" sz="1350" dirty="0"/>
          </a:p>
        </p:txBody>
      </p:sp>
      <p:sp>
        <p:nvSpPr>
          <p:cNvPr id="4" name="Rectangle 3">
            <a:extLst>
              <a:ext uri="{FF2B5EF4-FFF2-40B4-BE49-F238E27FC236}">
                <a16:creationId xmlns:a16="http://schemas.microsoft.com/office/drawing/2014/main" xmlns="" id="{5CB4E9C0-02C8-4E18-9C0A-3DC5EA39A807}"/>
              </a:ext>
            </a:extLst>
          </p:cNvPr>
          <p:cNvSpPr/>
          <p:nvPr/>
        </p:nvSpPr>
        <p:spPr>
          <a:xfrm>
            <a:off x="270163" y="564226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2AFBBFDE-7DB8-456F-BB5B-31CAF47CCEEC}"/>
              </a:ext>
            </a:extLst>
          </p:cNvPr>
          <p:cNvSpPr/>
          <p:nvPr/>
        </p:nvSpPr>
        <p:spPr>
          <a:xfrm>
            <a:off x="270163" y="105987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0" name="Table 10">
            <a:extLst>
              <a:ext uri="{FF2B5EF4-FFF2-40B4-BE49-F238E27FC236}">
                <a16:creationId xmlns:a16="http://schemas.microsoft.com/office/drawing/2014/main" xmlns="" id="{6D74AB95-7DB6-4D02-97DB-6D6FE5741BF4}"/>
              </a:ext>
            </a:extLst>
          </p:cNvPr>
          <p:cNvGraphicFramePr>
            <a:graphicFrameLocks noGrp="1"/>
          </p:cNvGraphicFramePr>
          <p:nvPr>
            <p:extLst>
              <p:ext uri="{D42A27DB-BD31-4B8C-83A1-F6EECF244321}">
                <p14:modId xmlns:p14="http://schemas.microsoft.com/office/powerpoint/2010/main" val="2945567753"/>
              </p:ext>
            </p:extLst>
          </p:nvPr>
        </p:nvGraphicFramePr>
        <p:xfrm>
          <a:off x="521077" y="1436219"/>
          <a:ext cx="6634370" cy="3970020"/>
        </p:xfrm>
        <a:graphic>
          <a:graphicData uri="http://schemas.openxmlformats.org/drawingml/2006/table">
            <a:tbl>
              <a:tblPr firstRow="1" bandRow="1">
                <a:tableStyleId>{5C22544A-7EE6-4342-B048-85BDC9FD1C3A}</a:tableStyleId>
              </a:tblPr>
              <a:tblGrid>
                <a:gridCol w="1638761">
                  <a:extLst>
                    <a:ext uri="{9D8B030D-6E8A-4147-A177-3AD203B41FA5}">
                      <a16:colId xmlns:a16="http://schemas.microsoft.com/office/drawing/2014/main" xmlns="" val="984839203"/>
                    </a:ext>
                  </a:extLst>
                </a:gridCol>
                <a:gridCol w="4995609">
                  <a:extLst>
                    <a:ext uri="{9D8B030D-6E8A-4147-A177-3AD203B41FA5}">
                      <a16:colId xmlns:a16="http://schemas.microsoft.com/office/drawing/2014/main" xmlns="" val="280026865"/>
                    </a:ext>
                  </a:extLst>
                </a:gridCol>
              </a:tblGrid>
              <a:tr h="486086">
                <a:tc>
                  <a:txBody>
                    <a:bodyPr/>
                    <a:lstStyle/>
                    <a:p>
                      <a:r>
                        <a:rPr lang="en-US" sz="1400" b="1" dirty="0">
                          <a:solidFill>
                            <a:schemeClr val="tx1"/>
                          </a:solidFill>
                          <a:latin typeface="Arial" panose="020B0604020202020204" pitchFamily="34" charset="0"/>
                          <a:cs typeface="Arial" panose="020B0604020202020204" pitchFamily="34" charset="0"/>
                        </a:rPr>
                        <a:t>PROJECT TITLE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Development</a:t>
                      </a:r>
                      <a:r>
                        <a:rPr lang="en-US" sz="1400" b="0" baseline="0" dirty="0">
                          <a:solidFill>
                            <a:schemeClr val="tx1"/>
                          </a:solidFill>
                          <a:latin typeface="Arial" panose="020B0604020202020204" pitchFamily="34" charset="0"/>
                          <a:cs typeface="Arial" panose="020B0604020202020204" pitchFamily="34" charset="0"/>
                        </a:rPr>
                        <a:t> of </a:t>
                      </a:r>
                      <a:r>
                        <a:rPr lang="en-US" sz="1400" b="0" dirty="0">
                          <a:solidFill>
                            <a:schemeClr val="tx1"/>
                          </a:solidFill>
                          <a:latin typeface="Arial" panose="020B0604020202020204" pitchFamily="34" charset="0"/>
                          <a:cs typeface="Arial" panose="020B0604020202020204" pitchFamily="34" charset="0"/>
                        </a:rPr>
                        <a:t>Groundwater</a:t>
                      </a:r>
                      <a:r>
                        <a:rPr lang="en-US" sz="1400" b="0" baseline="0" dirty="0">
                          <a:solidFill>
                            <a:schemeClr val="tx1"/>
                          </a:solidFill>
                          <a:latin typeface="Arial" panose="020B0604020202020204" pitchFamily="34" charset="0"/>
                          <a:cs typeface="Arial" panose="020B0604020202020204" pitchFamily="34" charset="0"/>
                        </a:rPr>
                        <a:t> Management Plan in Water Constrained Areas</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3608684"/>
                  </a:ext>
                </a:extLst>
              </a:tr>
              <a:tr h="1097280">
                <a:tc>
                  <a:txBody>
                    <a:bodyPr/>
                    <a:lstStyle/>
                    <a:p>
                      <a:r>
                        <a:rPr lang="en-US" sz="1400" b="1" dirty="0">
                          <a:solidFill>
                            <a:schemeClr val="tx1"/>
                          </a:solidFill>
                          <a:latin typeface="Arial" panose="020B0604020202020204" pitchFamily="34" charset="0"/>
                          <a:cs typeface="Arial" panose="020B0604020202020204" pitchFamily="34" charset="0"/>
                        </a:rPr>
                        <a:t>OBJECTIVES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To effectively and equitably manage groundwater resources and provide guidance document for groundwater development in a study area</a:t>
                      </a:r>
                      <a:r>
                        <a:rPr lang="en-US" sz="1400" b="0" baseline="0" dirty="0">
                          <a:solidFill>
                            <a:schemeClr val="tx1"/>
                          </a:solidFill>
                          <a:latin typeface="Arial" panose="020B0604020202020204" pitchFamily="34" charset="0"/>
                          <a:cs typeface="Arial" panose="020B0604020202020204" pitchFamily="34" charset="0"/>
                        </a:rPr>
                        <a:t> considering current situation as well as future impact of climate change to ensure long –term sustainability of the resource</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143133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DURATION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One year for each water constrained areas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2877554"/>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Output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Reports: GW vulnerability assessment, Groundwater Modeling, Network Design , Groundwater Management Plan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59657990"/>
                  </a:ext>
                </a:extLst>
              </a:tr>
              <a:tr h="891540">
                <a:tc>
                  <a:txBody>
                    <a:bodyPr/>
                    <a:lstStyle/>
                    <a:p>
                      <a:r>
                        <a:rPr lang="en-US" sz="1400" b="1" dirty="0">
                          <a:solidFill>
                            <a:schemeClr val="tx1"/>
                          </a:solidFill>
                          <a:latin typeface="Arial" panose="020B0604020202020204" pitchFamily="34" charset="0"/>
                          <a:cs typeface="Arial" panose="020B0604020202020204" pitchFamily="34" charset="0"/>
                        </a:rPr>
                        <a:t>PROJECT SITES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Completed (Iloilo</a:t>
                      </a:r>
                      <a:r>
                        <a:rPr lang="en-US" sz="1400" b="0" baseline="0" dirty="0">
                          <a:solidFill>
                            <a:schemeClr val="tx1"/>
                          </a:solidFill>
                          <a:latin typeface="Arial" panose="020B0604020202020204" pitchFamily="34" charset="0"/>
                          <a:cs typeface="Arial" panose="020B0604020202020204" pitchFamily="34" charset="0"/>
                        </a:rPr>
                        <a:t> City, Cagayan de Oro City, Zamboanga City, Cebu City, Bacolod City, Angeles City, Baguio City, Metro Manila, Tagbilaran City &amp; Panglao, Batangas City, Cavite)</a:t>
                      </a:r>
                    </a:p>
                    <a:p>
                      <a:r>
                        <a:rPr lang="en-US" sz="1400" b="0" baseline="0" dirty="0">
                          <a:solidFill>
                            <a:schemeClr val="tx1"/>
                          </a:solidFill>
                          <a:latin typeface="Arial" panose="020B0604020202020204" pitchFamily="34" charset="0"/>
                          <a:cs typeface="Arial" panose="020B0604020202020204" pitchFamily="34" charset="0"/>
                        </a:rPr>
                        <a:t>2022 (On-going) -Masbate, Laguna, Bulacan</a:t>
                      </a:r>
                    </a:p>
                    <a:p>
                      <a:r>
                        <a:rPr lang="en-US" sz="1400" b="0" baseline="0" dirty="0">
                          <a:solidFill>
                            <a:schemeClr val="tx1"/>
                          </a:solidFill>
                          <a:latin typeface="Arial" panose="020B0604020202020204" pitchFamily="34" charset="0"/>
                          <a:cs typeface="Arial" panose="020B0604020202020204" pitchFamily="34" charset="0"/>
                        </a:rPr>
                        <a:t>2023-Outside Metro Cebu, Puerto </a:t>
                      </a:r>
                      <a:r>
                        <a:rPr lang="en-US" sz="1400" b="0" baseline="0" dirty="0" err="1">
                          <a:solidFill>
                            <a:schemeClr val="tx1"/>
                          </a:solidFill>
                          <a:latin typeface="Arial" panose="020B0604020202020204" pitchFamily="34" charset="0"/>
                          <a:cs typeface="Arial" panose="020B0604020202020204" pitchFamily="34" charset="0"/>
                        </a:rPr>
                        <a:t>Princesa</a:t>
                      </a:r>
                      <a:endParaRPr lang="en-US" sz="1400" b="0" baseline="0" dirty="0">
                        <a:solidFill>
                          <a:schemeClr val="tx1"/>
                        </a:solidFill>
                        <a:latin typeface="Arial" panose="020B0604020202020204" pitchFamily="34" charset="0"/>
                        <a:cs typeface="Arial" panose="020B0604020202020204" pitchFamily="34" charset="0"/>
                      </a:endParaRPr>
                    </a:p>
                    <a:p>
                      <a:r>
                        <a:rPr lang="en-US" sz="1400" b="0" baseline="0" dirty="0">
                          <a:solidFill>
                            <a:schemeClr val="tx1"/>
                          </a:solidFill>
                          <a:latin typeface="Arial" panose="020B0604020202020204" pitchFamily="34" charset="0"/>
                          <a:cs typeface="Arial" panose="020B0604020202020204" pitchFamily="34" charset="0"/>
                        </a:rPr>
                        <a:t>2024- </a:t>
                      </a:r>
                      <a:r>
                        <a:rPr lang="en-US" sz="1400" b="0" baseline="0" dirty="0" err="1">
                          <a:solidFill>
                            <a:schemeClr val="tx1"/>
                          </a:solidFill>
                          <a:latin typeface="Arial" panose="020B0604020202020204" pitchFamily="34" charset="0"/>
                          <a:cs typeface="Arial" panose="020B0604020202020204" pitchFamily="34" charset="0"/>
                        </a:rPr>
                        <a:t>Calapan</a:t>
                      </a:r>
                      <a:r>
                        <a:rPr lang="en-US" sz="1400" b="0" baseline="0" dirty="0">
                          <a:solidFill>
                            <a:schemeClr val="tx1"/>
                          </a:solidFill>
                          <a:latin typeface="Arial" panose="020B0604020202020204" pitchFamily="34" charset="0"/>
                          <a:cs typeface="Arial" panose="020B0604020202020204" pitchFamily="34" charset="0"/>
                        </a:rPr>
                        <a:t> City, El </a:t>
                      </a:r>
                      <a:r>
                        <a:rPr lang="en-US" sz="1400" b="0" baseline="0" dirty="0" err="1">
                          <a:solidFill>
                            <a:schemeClr val="tx1"/>
                          </a:solidFill>
                          <a:latin typeface="Arial" panose="020B0604020202020204" pitchFamily="34" charset="0"/>
                          <a:cs typeface="Arial" panose="020B0604020202020204" pitchFamily="34" charset="0"/>
                        </a:rPr>
                        <a:t>Nido</a:t>
                      </a:r>
                      <a:endParaRPr lang="en-US" sz="1400" b="0" baseline="0" dirty="0">
                        <a:solidFill>
                          <a:schemeClr val="tx1"/>
                        </a:solidFill>
                        <a:latin typeface="Arial" panose="020B0604020202020204" pitchFamily="34" charset="0"/>
                        <a:cs typeface="Arial" panose="020B0604020202020204" pitchFamily="34" charset="0"/>
                      </a:endParaRPr>
                    </a:p>
                    <a:p>
                      <a:r>
                        <a:rPr lang="en-US" sz="1400" b="0" baseline="0" dirty="0">
                          <a:solidFill>
                            <a:schemeClr val="tx1"/>
                          </a:solidFill>
                          <a:latin typeface="Arial" panose="020B0604020202020204" pitchFamily="34" charset="0"/>
                          <a:cs typeface="Arial" panose="020B0604020202020204" pitchFamily="34" charset="0"/>
                        </a:rPr>
                        <a:t>2025- Butuan City, Naga City</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5692250"/>
                  </a:ext>
                </a:extLst>
              </a:tr>
            </a:tbl>
          </a:graphicData>
        </a:graphic>
      </p:graphicFrame>
      <p:pic>
        <p:nvPicPr>
          <p:cNvPr id="12" name="Picture 11">
            <a:extLst>
              <a:ext uri="{FF2B5EF4-FFF2-40B4-BE49-F238E27FC236}">
                <a16:creationId xmlns:a16="http://schemas.microsoft.com/office/drawing/2014/main" xmlns="" id="{5BA82532-E9D1-4818-A409-D3643D466FEF}"/>
              </a:ext>
            </a:extLst>
          </p:cNvPr>
          <p:cNvPicPr>
            <a:picLocks noChangeAspect="1"/>
          </p:cNvPicPr>
          <p:nvPr/>
        </p:nvPicPr>
        <p:blipFill>
          <a:blip r:embed="rId2"/>
          <a:stretch>
            <a:fillRect/>
          </a:stretch>
        </p:blipFill>
        <p:spPr>
          <a:xfrm>
            <a:off x="7256352" y="2702388"/>
            <a:ext cx="1324574" cy="930020"/>
          </a:xfrm>
          <a:prstGeom prst="rect">
            <a:avLst/>
          </a:prstGeom>
        </p:spPr>
      </p:pic>
    </p:spTree>
    <p:extLst>
      <p:ext uri="{BB962C8B-B14F-4D97-AF65-F5344CB8AC3E}">
        <p14:creationId xmlns:p14="http://schemas.microsoft.com/office/powerpoint/2010/main" val="395014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rgbClr val="FF0066"/>
                                        </p:clrVal>
                                      </p:to>
                                    </p:set>
                                    <p:set>
                                      <p:cBhvr>
                                        <p:cTn id="7" dur="500" fill="hold"/>
                                        <p:tgtEl>
                                          <p:spTgt spid="2"/>
                                        </p:tgtEl>
                                        <p:attrNameLst>
                                          <p:attrName>fillcolor</p:attrName>
                                        </p:attrNameLst>
                                      </p:cBhvr>
                                      <p:to>
                                        <p:clrVal>
                                          <a:srgbClr val="FF0066"/>
                                        </p:clrVal>
                                      </p:to>
                                    </p:set>
                                    <p:set>
                                      <p:cBhvr>
                                        <p:cTn id="8" dur="500" fill="hold"/>
                                        <p:tgtEl>
                                          <p:spTgt spid="2"/>
                                        </p:tgtEl>
                                        <p:attrNameLst>
                                          <p:attrName>fill.type</p:attrName>
                                        </p:attrNameLst>
                                      </p:cBhvr>
                                      <p:to>
                                        <p:strVal val="solid"/>
                                      </p:to>
                                    </p:set>
                                  </p:childTnLst>
                                </p:cTn>
                              </p:par>
                              <p:par>
                                <p:cTn id="9" presetID="32" presetClass="emph" presetSubtype="0" fill="hold" nodeType="withEffect">
                                  <p:stCondLst>
                                    <p:cond delay="0"/>
                                  </p:stCondLst>
                                  <p:childTnLst>
                                    <p:animRot by="120000">
                                      <p:cBhvr>
                                        <p:cTn id="10" dur="100" fill="hold">
                                          <p:stCondLst>
                                            <p:cond delay="0"/>
                                          </p:stCondLst>
                                        </p:cTn>
                                        <p:tgtEl>
                                          <p:spTgt spid="12"/>
                                        </p:tgtEl>
                                        <p:attrNameLst>
                                          <p:attrName>r</p:attrName>
                                        </p:attrNameLst>
                                      </p:cBhvr>
                                    </p:animRot>
                                    <p:animRot by="-240000">
                                      <p:cBhvr>
                                        <p:cTn id="11" dur="200" fill="hold">
                                          <p:stCondLst>
                                            <p:cond delay="200"/>
                                          </p:stCondLst>
                                        </p:cTn>
                                        <p:tgtEl>
                                          <p:spTgt spid="12"/>
                                        </p:tgtEl>
                                        <p:attrNameLst>
                                          <p:attrName>r</p:attrName>
                                        </p:attrNameLst>
                                      </p:cBhvr>
                                    </p:animRot>
                                    <p:animRot by="240000">
                                      <p:cBhvr>
                                        <p:cTn id="12" dur="200" fill="hold">
                                          <p:stCondLst>
                                            <p:cond delay="400"/>
                                          </p:stCondLst>
                                        </p:cTn>
                                        <p:tgtEl>
                                          <p:spTgt spid="12"/>
                                        </p:tgtEl>
                                        <p:attrNameLst>
                                          <p:attrName>r</p:attrName>
                                        </p:attrNameLst>
                                      </p:cBhvr>
                                    </p:animRot>
                                    <p:animRot by="-240000">
                                      <p:cBhvr>
                                        <p:cTn id="13" dur="200" fill="hold">
                                          <p:stCondLst>
                                            <p:cond delay="600"/>
                                          </p:stCondLst>
                                        </p:cTn>
                                        <p:tgtEl>
                                          <p:spTgt spid="12"/>
                                        </p:tgtEl>
                                        <p:attrNameLst>
                                          <p:attrName>r</p:attrName>
                                        </p:attrNameLst>
                                      </p:cBhvr>
                                    </p:animRot>
                                    <p:animRot by="120000">
                                      <p:cBhvr>
                                        <p:cTn id="14" dur="200" fill="hold">
                                          <p:stCondLst>
                                            <p:cond delay="800"/>
                                          </p:stCondLst>
                                        </p:cTn>
                                        <p:tgtEl>
                                          <p:spTgt spid="1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CB4E9C0-02C8-4E18-9C0A-3DC5EA39A807}"/>
              </a:ext>
            </a:extLst>
          </p:cNvPr>
          <p:cNvSpPr/>
          <p:nvPr/>
        </p:nvSpPr>
        <p:spPr>
          <a:xfrm>
            <a:off x="270163" y="564226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2AFBBFDE-7DB8-456F-BB5B-31CAF47CCEEC}"/>
              </a:ext>
            </a:extLst>
          </p:cNvPr>
          <p:cNvSpPr/>
          <p:nvPr/>
        </p:nvSpPr>
        <p:spPr>
          <a:xfrm>
            <a:off x="270163" y="105987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xmlns="" id="{881492C5-67DD-4875-AE14-F58D5C0EEC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2431" y="4982933"/>
            <a:ext cx="753033" cy="522103"/>
          </a:xfrm>
          <a:prstGeom prst="rect">
            <a:avLst/>
          </a:prstGeom>
        </p:spPr>
      </p:pic>
      <p:sp>
        <p:nvSpPr>
          <p:cNvPr id="9" name="Title 8">
            <a:extLst>
              <a:ext uri="{FF2B5EF4-FFF2-40B4-BE49-F238E27FC236}">
                <a16:creationId xmlns:a16="http://schemas.microsoft.com/office/drawing/2014/main" xmlns="" id="{FE5ABF03-62F6-4EC0-9829-F4CA8167BD92}"/>
              </a:ext>
            </a:extLst>
          </p:cNvPr>
          <p:cNvSpPr>
            <a:spLocks noGrp="1"/>
          </p:cNvSpPr>
          <p:nvPr>
            <p:ph type="ctrTitle"/>
          </p:nvPr>
        </p:nvSpPr>
        <p:spPr>
          <a:xfrm>
            <a:off x="1143000" y="1975247"/>
            <a:ext cx="6858000" cy="1790700"/>
          </a:xfrm>
        </p:spPr>
        <p:txBody>
          <a:bodyPr/>
          <a:lstStyle/>
          <a:p>
            <a:r>
              <a:rPr lang="en-US" dirty="0"/>
              <a:t>THANK YOU FOR LISTENING!</a:t>
            </a:r>
          </a:p>
        </p:txBody>
      </p:sp>
      <p:pic>
        <p:nvPicPr>
          <p:cNvPr id="11" name="Picture 10">
            <a:extLst>
              <a:ext uri="{FF2B5EF4-FFF2-40B4-BE49-F238E27FC236}">
                <a16:creationId xmlns:a16="http://schemas.microsoft.com/office/drawing/2014/main" xmlns="" id="{9F05DE4D-C329-48BC-864F-CAC370DAC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09" y="1395520"/>
            <a:ext cx="7081631" cy="4066961"/>
          </a:xfrm>
          <a:prstGeom prst="rect">
            <a:avLst/>
          </a:prstGeom>
        </p:spPr>
      </p:pic>
    </p:spTree>
    <p:extLst>
      <p:ext uri="{BB962C8B-B14F-4D97-AF65-F5344CB8AC3E}">
        <p14:creationId xmlns:p14="http://schemas.microsoft.com/office/powerpoint/2010/main" val="17717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DC51D-12B0-406A-9E34-97A7FA78DA24}"/>
              </a:ext>
            </a:extLst>
          </p:cNvPr>
          <p:cNvSpPr>
            <a:spLocks noGrp="1"/>
          </p:cNvSpPr>
          <p:nvPr>
            <p:ph type="ctrTitle"/>
          </p:nvPr>
        </p:nvSpPr>
        <p:spPr>
          <a:xfrm>
            <a:off x="270163" y="546055"/>
            <a:ext cx="7979315" cy="484748"/>
          </a:xfrm>
        </p:spPr>
        <p:txBody>
          <a:bodyPr>
            <a:normAutofit/>
          </a:bodyPr>
          <a:lstStyle/>
          <a:p>
            <a:pPr marL="342900" indent="-342900">
              <a:buFont typeface="Wingdings" panose="05000000000000000000" pitchFamily="2" charset="2"/>
              <a:buChar char="q"/>
            </a:pPr>
            <a:r>
              <a:rPr lang="en-US" sz="2100" b="1" u="sng" dirty="0"/>
              <a:t>Major River Basins</a:t>
            </a:r>
            <a:endParaRPr lang="en-US" sz="2100" b="1" dirty="0"/>
          </a:p>
        </p:txBody>
      </p:sp>
      <p:sp>
        <p:nvSpPr>
          <p:cNvPr id="3" name="Subtitle 2">
            <a:extLst>
              <a:ext uri="{FF2B5EF4-FFF2-40B4-BE49-F238E27FC236}">
                <a16:creationId xmlns:a16="http://schemas.microsoft.com/office/drawing/2014/main" xmlns="" id="{554B0E4D-BEAC-4302-87E9-9EEE5FDFC5E5}"/>
              </a:ext>
            </a:extLst>
          </p:cNvPr>
          <p:cNvSpPr>
            <a:spLocks noGrp="1"/>
          </p:cNvSpPr>
          <p:nvPr>
            <p:ph type="subTitle" idx="1"/>
          </p:nvPr>
        </p:nvSpPr>
        <p:spPr>
          <a:xfrm>
            <a:off x="462170" y="1758626"/>
            <a:ext cx="8219661" cy="3340748"/>
          </a:xfrm>
        </p:spPr>
        <p:txBody>
          <a:bodyPr>
            <a:normAutofit/>
          </a:bodyPr>
          <a:lstStyle/>
          <a:p>
            <a:pPr algn="l"/>
            <a:endParaRPr lang="en-US" sz="1350" dirty="0"/>
          </a:p>
        </p:txBody>
      </p:sp>
      <p:sp>
        <p:nvSpPr>
          <p:cNvPr id="4" name="Rectangle 3">
            <a:extLst>
              <a:ext uri="{FF2B5EF4-FFF2-40B4-BE49-F238E27FC236}">
                <a16:creationId xmlns:a16="http://schemas.microsoft.com/office/drawing/2014/main" xmlns="" id="{5CB4E9C0-02C8-4E18-9C0A-3DC5EA39A807}"/>
              </a:ext>
            </a:extLst>
          </p:cNvPr>
          <p:cNvSpPr/>
          <p:nvPr/>
        </p:nvSpPr>
        <p:spPr>
          <a:xfrm>
            <a:off x="290944" y="598170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2AFBBFDE-7DB8-456F-BB5B-31CAF47CCEEC}"/>
              </a:ext>
            </a:extLst>
          </p:cNvPr>
          <p:cNvSpPr/>
          <p:nvPr/>
        </p:nvSpPr>
        <p:spPr>
          <a:xfrm>
            <a:off x="270163" y="105987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0" name="Table 10">
            <a:extLst>
              <a:ext uri="{FF2B5EF4-FFF2-40B4-BE49-F238E27FC236}">
                <a16:creationId xmlns:a16="http://schemas.microsoft.com/office/drawing/2014/main" xmlns="" id="{6D74AB95-7DB6-4D02-97DB-6D6FE5741BF4}"/>
              </a:ext>
            </a:extLst>
          </p:cNvPr>
          <p:cNvGraphicFramePr>
            <a:graphicFrameLocks noGrp="1"/>
          </p:cNvGraphicFramePr>
          <p:nvPr>
            <p:extLst>
              <p:ext uri="{D42A27DB-BD31-4B8C-83A1-F6EECF244321}">
                <p14:modId xmlns:p14="http://schemas.microsoft.com/office/powerpoint/2010/main" val="791550827"/>
              </p:ext>
            </p:extLst>
          </p:nvPr>
        </p:nvGraphicFramePr>
        <p:xfrm>
          <a:off x="462169" y="1430038"/>
          <a:ext cx="8219660" cy="4547546"/>
        </p:xfrm>
        <a:graphic>
          <a:graphicData uri="http://schemas.openxmlformats.org/drawingml/2006/table">
            <a:tbl>
              <a:tblPr firstRow="1" bandRow="1">
                <a:tableStyleId>{5C22544A-7EE6-4342-B048-85BDC9FD1C3A}</a:tableStyleId>
              </a:tblPr>
              <a:tblGrid>
                <a:gridCol w="2030345">
                  <a:extLst>
                    <a:ext uri="{9D8B030D-6E8A-4147-A177-3AD203B41FA5}">
                      <a16:colId xmlns:a16="http://schemas.microsoft.com/office/drawing/2014/main" xmlns="" val="984839203"/>
                    </a:ext>
                  </a:extLst>
                </a:gridCol>
                <a:gridCol w="6189315">
                  <a:extLst>
                    <a:ext uri="{9D8B030D-6E8A-4147-A177-3AD203B41FA5}">
                      <a16:colId xmlns:a16="http://schemas.microsoft.com/office/drawing/2014/main" xmlns="" val="280026865"/>
                    </a:ext>
                  </a:extLst>
                </a:gridCol>
              </a:tblGrid>
              <a:tr h="486086">
                <a:tc>
                  <a:txBody>
                    <a:bodyPr/>
                    <a:lstStyle/>
                    <a:p>
                      <a:r>
                        <a:rPr lang="en-US" sz="1400" b="1" dirty="0">
                          <a:solidFill>
                            <a:schemeClr val="tx1"/>
                          </a:solidFill>
                          <a:latin typeface="Arial" panose="020B0604020202020204" pitchFamily="34" charset="0"/>
                          <a:cs typeface="Arial" panose="020B0604020202020204" pitchFamily="34" charset="0"/>
                        </a:rPr>
                        <a:t>PROJECT TITLE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Comprehensive</a:t>
                      </a:r>
                      <a:r>
                        <a:rPr lang="en-US" sz="1400" b="0" baseline="0" dirty="0">
                          <a:solidFill>
                            <a:schemeClr val="tx1"/>
                          </a:solidFill>
                          <a:latin typeface="Arial" panose="020B0604020202020204" pitchFamily="34" charset="0"/>
                          <a:cs typeface="Arial" panose="020B0604020202020204" pitchFamily="34" charset="0"/>
                        </a:rPr>
                        <a:t> Water Resources Assessment for Major River Basins</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3608684"/>
                  </a:ext>
                </a:extLst>
              </a:tr>
              <a:tr h="1508760">
                <a:tc>
                  <a:txBody>
                    <a:bodyPr/>
                    <a:lstStyle/>
                    <a:p>
                      <a:r>
                        <a:rPr lang="en-US" sz="1400" b="1" dirty="0">
                          <a:solidFill>
                            <a:schemeClr val="tx1"/>
                          </a:solidFill>
                          <a:latin typeface="Arial" panose="020B0604020202020204" pitchFamily="34" charset="0"/>
                          <a:cs typeface="Arial" panose="020B0604020202020204" pitchFamily="34" charset="0"/>
                        </a:rPr>
                        <a:t>OBJECTIVES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The study will address the limited knowledge on the current and future water resources situation.</a:t>
                      </a:r>
                      <a:r>
                        <a:rPr lang="en-US" sz="1400" b="0" baseline="0" dirty="0">
                          <a:solidFill>
                            <a:schemeClr val="tx1"/>
                          </a:solidFill>
                          <a:latin typeface="Arial" panose="020B0604020202020204" pitchFamily="34" charset="0"/>
                          <a:cs typeface="Arial" panose="020B0604020202020204" pitchFamily="34" charset="0"/>
                        </a:rPr>
                        <a:t> The over-all goal is to have a scientific report of the available water considering the current changes and trends in the use of water resources such as climate change and increasing developments that will be the basis for policy and  planning, programming and project implementation</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143133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OUTPUT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Report: Vulnerability Assessment, Geo-Resistivity, Modeling (SW, GW),; Soil and Water Assessment Tool (SWAT),  Network design, Water resources management plan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23578303"/>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DURATION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One year for each water major river basin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2877554"/>
                  </a:ext>
                </a:extLst>
              </a:tr>
              <a:tr h="685800">
                <a:tc>
                  <a:txBody>
                    <a:bodyPr/>
                    <a:lstStyle/>
                    <a:p>
                      <a:r>
                        <a:rPr lang="en-US" sz="1400" b="1" dirty="0">
                          <a:solidFill>
                            <a:schemeClr val="tx1"/>
                          </a:solidFill>
                          <a:latin typeface="Arial" panose="020B0604020202020204" pitchFamily="34" charset="0"/>
                          <a:cs typeface="Arial" panose="020B0604020202020204" pitchFamily="34" charset="0"/>
                        </a:rPr>
                        <a:t>PROJECT SITE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Completed (Agno River Basin, </a:t>
                      </a:r>
                      <a:r>
                        <a:rPr lang="en-US" sz="1400" b="0" dirty="0" err="1">
                          <a:solidFill>
                            <a:schemeClr val="tx1"/>
                          </a:solidFill>
                          <a:latin typeface="Arial" panose="020B0604020202020204" pitchFamily="34" charset="0"/>
                          <a:cs typeface="Arial" panose="020B0604020202020204" pitchFamily="34" charset="0"/>
                        </a:rPr>
                        <a:t>Jalaur</a:t>
                      </a:r>
                      <a:r>
                        <a:rPr lang="en-US" sz="1400" b="0" dirty="0">
                          <a:solidFill>
                            <a:schemeClr val="tx1"/>
                          </a:solidFill>
                          <a:latin typeface="Arial" panose="020B0604020202020204" pitchFamily="34" charset="0"/>
                          <a:cs typeface="Arial" panose="020B0604020202020204" pitchFamily="34" charset="0"/>
                        </a:rPr>
                        <a:t> River Basin, Panay River Basin, Davao River Basin(Region 11), Bicol River Basin</a:t>
                      </a:r>
                      <a:r>
                        <a:rPr lang="en-US" sz="1400" b="0" baseline="0" dirty="0">
                          <a:solidFill>
                            <a:schemeClr val="tx1"/>
                          </a:solidFill>
                          <a:latin typeface="Arial" panose="020B0604020202020204" pitchFamily="34" charset="0"/>
                          <a:cs typeface="Arial" panose="020B0604020202020204" pitchFamily="34" charset="0"/>
                        </a:rPr>
                        <a:t>)</a:t>
                      </a:r>
                    </a:p>
                    <a:p>
                      <a:r>
                        <a:rPr lang="en-US" sz="1400" b="0" baseline="0" dirty="0">
                          <a:solidFill>
                            <a:schemeClr val="tx1"/>
                          </a:solidFill>
                          <a:latin typeface="Arial" panose="020B0604020202020204" pitchFamily="34" charset="0"/>
                          <a:cs typeface="Arial" panose="020B0604020202020204" pitchFamily="34" charset="0"/>
                        </a:rPr>
                        <a:t>2022 (On-going) - Cagayan de Oro River Basin, </a:t>
                      </a:r>
                      <a:r>
                        <a:rPr lang="en-US" sz="1400" b="0" baseline="0" dirty="0" err="1">
                          <a:solidFill>
                            <a:schemeClr val="tx1"/>
                          </a:solidFill>
                          <a:latin typeface="Arial" panose="020B0604020202020204" pitchFamily="34" charset="0"/>
                          <a:cs typeface="Arial" panose="020B0604020202020204" pitchFamily="34" charset="0"/>
                        </a:rPr>
                        <a:t>Tagoloan</a:t>
                      </a:r>
                      <a:r>
                        <a:rPr lang="en-US" sz="1400" b="0" baseline="0" dirty="0">
                          <a:solidFill>
                            <a:schemeClr val="tx1"/>
                          </a:solidFill>
                          <a:latin typeface="Arial" panose="020B0604020202020204" pitchFamily="34" charset="0"/>
                          <a:cs typeface="Arial" panose="020B0604020202020204" pitchFamily="34" charset="0"/>
                        </a:rPr>
                        <a:t> River Basin, Cagayan River Basin</a:t>
                      </a:r>
                    </a:p>
                    <a:p>
                      <a:r>
                        <a:rPr lang="en-US" sz="1400" b="0" baseline="0" dirty="0">
                          <a:solidFill>
                            <a:schemeClr val="tx1"/>
                          </a:solidFill>
                          <a:latin typeface="Arial" panose="020B0604020202020204" pitchFamily="34" charset="0"/>
                          <a:cs typeface="Arial" panose="020B0604020202020204" pitchFamily="34" charset="0"/>
                        </a:rPr>
                        <a:t>2023- </a:t>
                      </a:r>
                      <a:r>
                        <a:rPr lang="en-US" sz="1400" b="0" baseline="0" dirty="0" err="1">
                          <a:solidFill>
                            <a:schemeClr val="tx1"/>
                          </a:solidFill>
                          <a:latin typeface="Arial" panose="020B0604020202020204" pitchFamily="34" charset="0"/>
                          <a:cs typeface="Arial" panose="020B0604020202020204" pitchFamily="34" charset="0"/>
                        </a:rPr>
                        <a:t>Abra</a:t>
                      </a:r>
                      <a:r>
                        <a:rPr lang="en-US" sz="1400" b="0" baseline="0" dirty="0">
                          <a:solidFill>
                            <a:schemeClr val="tx1"/>
                          </a:solidFill>
                          <a:latin typeface="Arial" panose="020B0604020202020204" pitchFamily="34" charset="0"/>
                          <a:cs typeface="Arial" panose="020B0604020202020204" pitchFamily="34" charset="0"/>
                        </a:rPr>
                        <a:t> River Basin, </a:t>
                      </a:r>
                      <a:r>
                        <a:rPr lang="en-US" sz="1400" b="0" baseline="0" dirty="0" err="1">
                          <a:solidFill>
                            <a:schemeClr val="tx1"/>
                          </a:solidFill>
                          <a:latin typeface="Arial" panose="020B0604020202020204" pitchFamily="34" charset="0"/>
                          <a:cs typeface="Arial" panose="020B0604020202020204" pitchFamily="34" charset="0"/>
                        </a:rPr>
                        <a:t>Ilog</a:t>
                      </a:r>
                      <a:r>
                        <a:rPr lang="en-US" sz="1400" b="0" baseline="0" dirty="0">
                          <a:solidFill>
                            <a:schemeClr val="tx1"/>
                          </a:solidFill>
                          <a:latin typeface="Arial" panose="020B0604020202020204" pitchFamily="34" charset="0"/>
                          <a:cs typeface="Arial" panose="020B0604020202020204" pitchFamily="34" charset="0"/>
                        </a:rPr>
                        <a:t> </a:t>
                      </a:r>
                      <a:r>
                        <a:rPr lang="en-US" sz="1400" b="0" baseline="0" dirty="0" err="1">
                          <a:solidFill>
                            <a:schemeClr val="tx1"/>
                          </a:solidFill>
                          <a:latin typeface="Arial" panose="020B0604020202020204" pitchFamily="34" charset="0"/>
                          <a:cs typeface="Arial" panose="020B0604020202020204" pitchFamily="34" charset="0"/>
                        </a:rPr>
                        <a:t>Hilabangan</a:t>
                      </a:r>
                      <a:r>
                        <a:rPr lang="en-US" sz="1400" b="0" baseline="0" dirty="0">
                          <a:solidFill>
                            <a:schemeClr val="tx1"/>
                          </a:solidFill>
                          <a:latin typeface="Arial" panose="020B0604020202020204" pitchFamily="34" charset="0"/>
                          <a:cs typeface="Arial" panose="020B0604020202020204" pitchFamily="34" charset="0"/>
                        </a:rPr>
                        <a:t> River Basin</a:t>
                      </a:r>
                    </a:p>
                    <a:p>
                      <a:r>
                        <a:rPr lang="en-US" sz="1400" b="0" baseline="0" dirty="0">
                          <a:solidFill>
                            <a:schemeClr val="tx1"/>
                          </a:solidFill>
                          <a:latin typeface="Arial" panose="020B0604020202020204" pitchFamily="34" charset="0"/>
                          <a:cs typeface="Arial" panose="020B0604020202020204" pitchFamily="34" charset="0"/>
                        </a:rPr>
                        <a:t>2024-Tagum-Libuganon RB, </a:t>
                      </a:r>
                      <a:r>
                        <a:rPr lang="en-US" sz="1400" b="0" baseline="0" dirty="0" err="1">
                          <a:solidFill>
                            <a:schemeClr val="tx1"/>
                          </a:solidFill>
                          <a:latin typeface="Arial" panose="020B0604020202020204" pitchFamily="34" charset="0"/>
                          <a:cs typeface="Arial" panose="020B0604020202020204" pitchFamily="34" charset="0"/>
                        </a:rPr>
                        <a:t>Buayan-Malungon</a:t>
                      </a:r>
                      <a:r>
                        <a:rPr lang="en-US" sz="1400" b="0" baseline="0" dirty="0">
                          <a:solidFill>
                            <a:schemeClr val="tx1"/>
                          </a:solidFill>
                          <a:latin typeface="Arial" panose="020B0604020202020204" pitchFamily="34" charset="0"/>
                          <a:cs typeface="Arial" panose="020B0604020202020204" pitchFamily="34" charset="0"/>
                        </a:rPr>
                        <a:t> RB</a:t>
                      </a:r>
                    </a:p>
                    <a:p>
                      <a:r>
                        <a:rPr lang="en-US" sz="1400" b="0" baseline="0" dirty="0">
                          <a:solidFill>
                            <a:schemeClr val="tx1"/>
                          </a:solidFill>
                          <a:latin typeface="Arial" panose="020B0604020202020204" pitchFamily="34" charset="0"/>
                          <a:cs typeface="Arial" panose="020B0604020202020204" pitchFamily="34" charset="0"/>
                        </a:rPr>
                        <a:t>2025-Abulog RB, </a:t>
                      </a:r>
                      <a:r>
                        <a:rPr lang="en-US" sz="1400" b="0" baseline="0" dirty="0" err="1">
                          <a:solidFill>
                            <a:schemeClr val="tx1"/>
                          </a:solidFill>
                          <a:latin typeface="Arial" panose="020B0604020202020204" pitchFamily="34" charset="0"/>
                          <a:cs typeface="Arial" panose="020B0604020202020204" pitchFamily="34" charset="0"/>
                        </a:rPr>
                        <a:t>Agusan</a:t>
                      </a:r>
                      <a:r>
                        <a:rPr lang="en-US" sz="1400" b="0" baseline="0" dirty="0">
                          <a:solidFill>
                            <a:schemeClr val="tx1"/>
                          </a:solidFill>
                          <a:latin typeface="Arial" panose="020B0604020202020204" pitchFamily="34" charset="0"/>
                          <a:cs typeface="Arial" panose="020B0604020202020204" pitchFamily="34" charset="0"/>
                        </a:rPr>
                        <a:t> RB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5692250"/>
                  </a:ext>
                </a:extLst>
              </a:tr>
            </a:tbl>
          </a:graphicData>
        </a:graphic>
      </p:graphicFrame>
    </p:spTree>
    <p:extLst>
      <p:ext uri="{BB962C8B-B14F-4D97-AF65-F5344CB8AC3E}">
        <p14:creationId xmlns:p14="http://schemas.microsoft.com/office/powerpoint/2010/main" val="273788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rgbClr val="FF0066"/>
                                        </p:clrVal>
                                      </p:to>
                                    </p:set>
                                    <p:set>
                                      <p:cBhvr>
                                        <p:cTn id="7" dur="500" fill="hold"/>
                                        <p:tgtEl>
                                          <p:spTgt spid="2"/>
                                        </p:tgtEl>
                                        <p:attrNameLst>
                                          <p:attrName>fillcolor</p:attrName>
                                        </p:attrNameLst>
                                      </p:cBhvr>
                                      <p:to>
                                        <p:clrVal>
                                          <a:srgbClr val="FF0066"/>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DC51D-12B0-406A-9E34-97A7FA78DA24}"/>
              </a:ext>
            </a:extLst>
          </p:cNvPr>
          <p:cNvSpPr>
            <a:spLocks noGrp="1"/>
          </p:cNvSpPr>
          <p:nvPr>
            <p:ph type="ctrTitle"/>
          </p:nvPr>
        </p:nvSpPr>
        <p:spPr>
          <a:xfrm>
            <a:off x="462170" y="345618"/>
            <a:ext cx="7979315" cy="484748"/>
          </a:xfrm>
        </p:spPr>
        <p:txBody>
          <a:bodyPr>
            <a:normAutofit/>
          </a:bodyPr>
          <a:lstStyle/>
          <a:p>
            <a:pPr marL="342900" indent="-342900">
              <a:buFont typeface="Wingdings" panose="05000000000000000000" pitchFamily="2" charset="2"/>
              <a:buChar char="q"/>
            </a:pPr>
            <a:r>
              <a:rPr lang="en-US" sz="2100" b="1" u="sng" dirty="0"/>
              <a:t>Establishments of Groundwater Monitoring Wells</a:t>
            </a:r>
            <a:endParaRPr lang="en-US" sz="2100" b="1" dirty="0"/>
          </a:p>
        </p:txBody>
      </p:sp>
      <p:sp>
        <p:nvSpPr>
          <p:cNvPr id="3" name="Subtitle 2">
            <a:extLst>
              <a:ext uri="{FF2B5EF4-FFF2-40B4-BE49-F238E27FC236}">
                <a16:creationId xmlns:a16="http://schemas.microsoft.com/office/drawing/2014/main" xmlns="" id="{554B0E4D-BEAC-4302-87E9-9EEE5FDFC5E5}"/>
              </a:ext>
            </a:extLst>
          </p:cNvPr>
          <p:cNvSpPr>
            <a:spLocks noGrp="1"/>
          </p:cNvSpPr>
          <p:nvPr>
            <p:ph type="subTitle" idx="1"/>
          </p:nvPr>
        </p:nvSpPr>
        <p:spPr>
          <a:xfrm>
            <a:off x="462170" y="1758626"/>
            <a:ext cx="8219661" cy="3340748"/>
          </a:xfrm>
        </p:spPr>
        <p:txBody>
          <a:bodyPr>
            <a:normAutofit/>
          </a:bodyPr>
          <a:lstStyle/>
          <a:p>
            <a:pPr algn="l"/>
            <a:endParaRPr lang="en-US" sz="1350" dirty="0"/>
          </a:p>
        </p:txBody>
      </p:sp>
      <p:sp>
        <p:nvSpPr>
          <p:cNvPr id="4" name="Rectangle 3">
            <a:extLst>
              <a:ext uri="{FF2B5EF4-FFF2-40B4-BE49-F238E27FC236}">
                <a16:creationId xmlns:a16="http://schemas.microsoft.com/office/drawing/2014/main" xmlns="" id="{5CB4E9C0-02C8-4E18-9C0A-3DC5EA39A807}"/>
              </a:ext>
            </a:extLst>
          </p:cNvPr>
          <p:cNvSpPr/>
          <p:nvPr/>
        </p:nvSpPr>
        <p:spPr>
          <a:xfrm>
            <a:off x="270163" y="5862249"/>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2AFBBFDE-7DB8-456F-BB5B-31CAF47CCEEC}"/>
              </a:ext>
            </a:extLst>
          </p:cNvPr>
          <p:cNvSpPr/>
          <p:nvPr/>
        </p:nvSpPr>
        <p:spPr>
          <a:xfrm>
            <a:off x="270163" y="105987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0" name="Table 10">
            <a:extLst>
              <a:ext uri="{FF2B5EF4-FFF2-40B4-BE49-F238E27FC236}">
                <a16:creationId xmlns:a16="http://schemas.microsoft.com/office/drawing/2014/main" xmlns="" id="{6D74AB95-7DB6-4D02-97DB-6D6FE5741BF4}"/>
              </a:ext>
            </a:extLst>
          </p:cNvPr>
          <p:cNvGraphicFramePr>
            <a:graphicFrameLocks noGrp="1"/>
          </p:cNvGraphicFramePr>
          <p:nvPr>
            <p:extLst>
              <p:ext uri="{D42A27DB-BD31-4B8C-83A1-F6EECF244321}">
                <p14:modId xmlns:p14="http://schemas.microsoft.com/office/powerpoint/2010/main" val="3326331778"/>
              </p:ext>
            </p:extLst>
          </p:nvPr>
        </p:nvGraphicFramePr>
        <p:xfrm>
          <a:off x="462168" y="1337310"/>
          <a:ext cx="8219661" cy="4366260"/>
        </p:xfrm>
        <a:graphic>
          <a:graphicData uri="http://schemas.openxmlformats.org/drawingml/2006/table">
            <a:tbl>
              <a:tblPr firstRow="1" bandRow="1">
                <a:tableStyleId>{5C22544A-7EE6-4342-B048-85BDC9FD1C3A}</a:tableStyleId>
              </a:tblPr>
              <a:tblGrid>
                <a:gridCol w="2030345">
                  <a:extLst>
                    <a:ext uri="{9D8B030D-6E8A-4147-A177-3AD203B41FA5}">
                      <a16:colId xmlns:a16="http://schemas.microsoft.com/office/drawing/2014/main" xmlns="" val="984839203"/>
                    </a:ext>
                  </a:extLst>
                </a:gridCol>
                <a:gridCol w="6189316">
                  <a:extLst>
                    <a:ext uri="{9D8B030D-6E8A-4147-A177-3AD203B41FA5}">
                      <a16:colId xmlns:a16="http://schemas.microsoft.com/office/drawing/2014/main" xmlns="" val="280026865"/>
                    </a:ext>
                  </a:extLst>
                </a:gridCol>
              </a:tblGrid>
              <a:tr h="480060">
                <a:tc>
                  <a:txBody>
                    <a:bodyPr/>
                    <a:lstStyle/>
                    <a:p>
                      <a:r>
                        <a:rPr lang="en-US" sz="1400" b="1" dirty="0">
                          <a:solidFill>
                            <a:schemeClr val="tx1"/>
                          </a:solidFill>
                          <a:latin typeface="Arial" panose="020B0604020202020204" pitchFamily="34" charset="0"/>
                          <a:cs typeface="Arial" panose="020B0604020202020204" pitchFamily="34" charset="0"/>
                        </a:rPr>
                        <a:t>PROJECT TITLE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Design, Drilling and Installation of Groundwater Monitoring Wells in Water Constrained Cities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3608684"/>
                  </a:ext>
                </a:extLst>
              </a:tr>
              <a:tr h="891540">
                <a:tc>
                  <a:txBody>
                    <a:bodyPr/>
                    <a:lstStyle/>
                    <a:p>
                      <a:r>
                        <a:rPr lang="en-US" sz="1400" b="1" dirty="0">
                          <a:solidFill>
                            <a:schemeClr val="tx1"/>
                          </a:solidFill>
                          <a:latin typeface="Arial" panose="020B0604020202020204" pitchFamily="34" charset="0"/>
                          <a:cs typeface="Arial" panose="020B0604020202020204" pitchFamily="34" charset="0"/>
                        </a:rPr>
                        <a:t>OBJECTIVES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The established</a:t>
                      </a:r>
                      <a:r>
                        <a:rPr lang="en-US" sz="1400" b="0" baseline="0" dirty="0">
                          <a:solidFill>
                            <a:schemeClr val="tx1"/>
                          </a:solidFill>
                          <a:latin typeface="Arial" panose="020B0604020202020204" pitchFamily="34" charset="0"/>
                          <a:cs typeface="Arial" panose="020B0604020202020204" pitchFamily="34" charset="0"/>
                        </a:rPr>
                        <a:t> groundwater monitoring wells will serve as a mechanism for monitoring the effectiveness of existing groundwater policy in the area as well as basis for appropriate protection and conservation interventions.</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1431330"/>
                  </a:ext>
                </a:extLst>
              </a:tr>
              <a:tr h="476250">
                <a:tc>
                  <a:txBody>
                    <a:bodyPr/>
                    <a:lstStyle/>
                    <a:p>
                      <a:r>
                        <a:rPr lang="en-US" sz="1400" b="1" dirty="0">
                          <a:solidFill>
                            <a:schemeClr val="tx1"/>
                          </a:solidFill>
                          <a:latin typeface="Arial" panose="020B0604020202020204" pitchFamily="34" charset="0"/>
                          <a:cs typeface="Arial" panose="020B0604020202020204" pitchFamily="34" charset="0"/>
                        </a:rPr>
                        <a:t>OUTPUT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Monitoring wells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69239872"/>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DURATION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One year to</a:t>
                      </a:r>
                      <a:r>
                        <a:rPr lang="en-US" sz="1400" b="0" baseline="0" dirty="0">
                          <a:solidFill>
                            <a:schemeClr val="tx1"/>
                          </a:solidFill>
                          <a:latin typeface="Arial" panose="020B0604020202020204" pitchFamily="34" charset="0"/>
                          <a:cs typeface="Arial" panose="020B0604020202020204" pitchFamily="34" charset="0"/>
                        </a:rPr>
                        <a:t> install all the monitoring wells in the constrained areas</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2877554"/>
                  </a:ext>
                </a:extLst>
              </a:tr>
              <a:tr h="2023110">
                <a:tc>
                  <a:txBody>
                    <a:bodyPr/>
                    <a:lstStyle/>
                    <a:p>
                      <a:r>
                        <a:rPr lang="en-US" sz="1400" b="1" dirty="0">
                          <a:solidFill>
                            <a:schemeClr val="tx1"/>
                          </a:solidFill>
                          <a:latin typeface="Arial" panose="020B0604020202020204" pitchFamily="34" charset="0"/>
                          <a:cs typeface="Arial" panose="020B0604020202020204" pitchFamily="34" charset="0"/>
                        </a:rPr>
                        <a:t>PROJECT SITE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Completed (8 wells in Iloilo, 9</a:t>
                      </a:r>
                      <a:r>
                        <a:rPr lang="en-US" sz="1400" b="0" baseline="0" dirty="0">
                          <a:solidFill>
                            <a:schemeClr val="tx1"/>
                          </a:solidFill>
                          <a:latin typeface="Arial" panose="020B0604020202020204" pitchFamily="34" charset="0"/>
                          <a:cs typeface="Arial" panose="020B0604020202020204" pitchFamily="34" charset="0"/>
                        </a:rPr>
                        <a:t> wells in Cagayan de Oro,  1 well in Bukidnon, 6 wells in Angeles, 4 in Metro Manila, 3 in </a:t>
                      </a:r>
                      <a:r>
                        <a:rPr lang="en-US" sz="1400" b="0" baseline="0" dirty="0" err="1">
                          <a:solidFill>
                            <a:schemeClr val="tx1"/>
                          </a:solidFill>
                          <a:latin typeface="Arial" panose="020B0604020202020204" pitchFamily="34" charset="0"/>
                          <a:cs typeface="Arial" panose="020B0604020202020204" pitchFamily="34" charset="0"/>
                        </a:rPr>
                        <a:t>Mabalacat</a:t>
                      </a:r>
                      <a:r>
                        <a:rPr lang="en-US" sz="1400" b="0" baseline="0" dirty="0">
                          <a:solidFill>
                            <a:schemeClr val="tx1"/>
                          </a:solidFill>
                          <a:latin typeface="Arial" panose="020B0604020202020204" pitchFamily="34" charset="0"/>
                          <a:cs typeface="Arial" panose="020B0604020202020204" pitchFamily="34" charset="0"/>
                        </a:rPr>
                        <a:t>, 3 in Bacoor, 4 in Bacolod, 1 in Talisay Negros, 4 in Metro Cebu, 1 in Talisay Cebu, 4 in Zamboanga, 2 in Batangas, 2 in Cavite, 4 in Tagbilaran, 2 in Panglao)</a:t>
                      </a:r>
                    </a:p>
                    <a:p>
                      <a:r>
                        <a:rPr lang="en-US" sz="1400" b="0" baseline="0" dirty="0">
                          <a:solidFill>
                            <a:schemeClr val="tx1"/>
                          </a:solidFill>
                          <a:latin typeface="Arial" panose="020B0604020202020204" pitchFamily="34" charset="0"/>
                          <a:cs typeface="Arial" panose="020B0604020202020204" pitchFamily="34" charset="0"/>
                        </a:rPr>
                        <a:t>2019-2021(On-going) Batangas, Cavite</a:t>
                      </a:r>
                    </a:p>
                    <a:p>
                      <a:r>
                        <a:rPr lang="en-US" sz="1400" b="0" baseline="0" dirty="0">
                          <a:solidFill>
                            <a:schemeClr val="tx1"/>
                          </a:solidFill>
                          <a:latin typeface="Arial" panose="020B0604020202020204" pitchFamily="34" charset="0"/>
                          <a:cs typeface="Arial" panose="020B0604020202020204" pitchFamily="34" charset="0"/>
                        </a:rPr>
                        <a:t>2022- No funds was allotted for installation of groundwater monitoring wells</a:t>
                      </a:r>
                    </a:p>
                    <a:p>
                      <a:r>
                        <a:rPr lang="en-US" sz="1400" b="0" baseline="0" dirty="0">
                          <a:solidFill>
                            <a:schemeClr val="tx1"/>
                          </a:solidFill>
                          <a:latin typeface="Arial" panose="020B0604020202020204" pitchFamily="34" charset="0"/>
                          <a:cs typeface="Arial" panose="020B0604020202020204" pitchFamily="34" charset="0"/>
                        </a:rPr>
                        <a:t>2023- Laguna</a:t>
                      </a:r>
                    </a:p>
                    <a:p>
                      <a:r>
                        <a:rPr lang="en-US" sz="1400" b="0" baseline="0" dirty="0">
                          <a:solidFill>
                            <a:schemeClr val="tx1"/>
                          </a:solidFill>
                          <a:latin typeface="Arial" panose="020B0604020202020204" pitchFamily="34" charset="0"/>
                          <a:cs typeface="Arial" panose="020B0604020202020204" pitchFamily="34" charset="0"/>
                        </a:rPr>
                        <a:t>2024- Bulacan</a:t>
                      </a:r>
                    </a:p>
                    <a:p>
                      <a:r>
                        <a:rPr lang="en-US" sz="1400" b="0" baseline="0" dirty="0">
                          <a:solidFill>
                            <a:schemeClr val="tx1"/>
                          </a:solidFill>
                          <a:latin typeface="Arial" panose="020B0604020202020204" pitchFamily="34" charset="0"/>
                          <a:cs typeface="Arial" panose="020B0604020202020204" pitchFamily="34" charset="0"/>
                        </a:rPr>
                        <a:t>2025- Metro Manila, Cavite</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5692250"/>
                  </a:ext>
                </a:extLst>
              </a:tr>
            </a:tbl>
          </a:graphicData>
        </a:graphic>
      </p:graphicFrame>
    </p:spTree>
    <p:extLst>
      <p:ext uri="{BB962C8B-B14F-4D97-AF65-F5344CB8AC3E}">
        <p14:creationId xmlns:p14="http://schemas.microsoft.com/office/powerpoint/2010/main" val="426341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rgbClr val="FF0066"/>
                                        </p:clrVal>
                                      </p:to>
                                    </p:set>
                                    <p:set>
                                      <p:cBhvr>
                                        <p:cTn id="7" dur="500" fill="hold"/>
                                        <p:tgtEl>
                                          <p:spTgt spid="2"/>
                                        </p:tgtEl>
                                        <p:attrNameLst>
                                          <p:attrName>fillcolor</p:attrName>
                                        </p:attrNameLst>
                                      </p:cBhvr>
                                      <p:to>
                                        <p:clrVal>
                                          <a:srgbClr val="FF0066"/>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DC51D-12B0-406A-9E34-97A7FA78DA24}"/>
              </a:ext>
            </a:extLst>
          </p:cNvPr>
          <p:cNvSpPr>
            <a:spLocks noGrp="1"/>
          </p:cNvSpPr>
          <p:nvPr>
            <p:ph type="ctrTitle"/>
          </p:nvPr>
        </p:nvSpPr>
        <p:spPr>
          <a:xfrm>
            <a:off x="270163" y="417483"/>
            <a:ext cx="7979315" cy="484748"/>
          </a:xfrm>
        </p:spPr>
        <p:txBody>
          <a:bodyPr>
            <a:normAutofit fontScale="90000"/>
          </a:bodyPr>
          <a:lstStyle/>
          <a:p>
            <a:pPr marL="342900" indent="-342900">
              <a:buFont typeface="Wingdings" panose="05000000000000000000" pitchFamily="2" charset="2"/>
              <a:buChar char="q"/>
            </a:pPr>
            <a:r>
              <a:rPr lang="en-US" sz="2100" b="1" u="sng" dirty="0"/>
              <a:t>Installation of Automatic Sensors in established Groundwater Monitoring Wells</a:t>
            </a:r>
            <a:endParaRPr lang="en-US" sz="2100" b="1" dirty="0"/>
          </a:p>
        </p:txBody>
      </p:sp>
      <p:sp>
        <p:nvSpPr>
          <p:cNvPr id="3" name="Subtitle 2">
            <a:extLst>
              <a:ext uri="{FF2B5EF4-FFF2-40B4-BE49-F238E27FC236}">
                <a16:creationId xmlns:a16="http://schemas.microsoft.com/office/drawing/2014/main" xmlns="" id="{554B0E4D-BEAC-4302-87E9-9EEE5FDFC5E5}"/>
              </a:ext>
            </a:extLst>
          </p:cNvPr>
          <p:cNvSpPr>
            <a:spLocks noGrp="1"/>
          </p:cNvSpPr>
          <p:nvPr>
            <p:ph type="subTitle" idx="1"/>
          </p:nvPr>
        </p:nvSpPr>
        <p:spPr>
          <a:xfrm>
            <a:off x="462170" y="1758626"/>
            <a:ext cx="8219661" cy="3340748"/>
          </a:xfrm>
        </p:spPr>
        <p:txBody>
          <a:bodyPr>
            <a:normAutofit/>
          </a:bodyPr>
          <a:lstStyle/>
          <a:p>
            <a:pPr algn="l"/>
            <a:endParaRPr lang="en-US" sz="1350" dirty="0"/>
          </a:p>
        </p:txBody>
      </p:sp>
      <p:sp>
        <p:nvSpPr>
          <p:cNvPr id="4" name="Rectangle 3">
            <a:extLst>
              <a:ext uri="{FF2B5EF4-FFF2-40B4-BE49-F238E27FC236}">
                <a16:creationId xmlns:a16="http://schemas.microsoft.com/office/drawing/2014/main" xmlns="" id="{5CB4E9C0-02C8-4E18-9C0A-3DC5EA39A807}"/>
              </a:ext>
            </a:extLst>
          </p:cNvPr>
          <p:cNvSpPr/>
          <p:nvPr/>
        </p:nvSpPr>
        <p:spPr>
          <a:xfrm>
            <a:off x="208379" y="5917955"/>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2AFBBFDE-7DB8-456F-BB5B-31CAF47CCEEC}"/>
              </a:ext>
            </a:extLst>
          </p:cNvPr>
          <p:cNvSpPr/>
          <p:nvPr/>
        </p:nvSpPr>
        <p:spPr>
          <a:xfrm>
            <a:off x="251628" y="1096632"/>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0" name="Table 10">
            <a:extLst>
              <a:ext uri="{FF2B5EF4-FFF2-40B4-BE49-F238E27FC236}">
                <a16:creationId xmlns:a16="http://schemas.microsoft.com/office/drawing/2014/main" xmlns="" id="{6D74AB95-7DB6-4D02-97DB-6D6FE5741BF4}"/>
              </a:ext>
            </a:extLst>
          </p:cNvPr>
          <p:cNvGraphicFramePr>
            <a:graphicFrameLocks noGrp="1"/>
          </p:cNvGraphicFramePr>
          <p:nvPr>
            <p:extLst>
              <p:ext uri="{D42A27DB-BD31-4B8C-83A1-F6EECF244321}">
                <p14:modId xmlns:p14="http://schemas.microsoft.com/office/powerpoint/2010/main" val="3941395052"/>
              </p:ext>
            </p:extLst>
          </p:nvPr>
        </p:nvGraphicFramePr>
        <p:xfrm>
          <a:off x="462169" y="1364628"/>
          <a:ext cx="6634370" cy="4396740"/>
        </p:xfrm>
        <a:graphic>
          <a:graphicData uri="http://schemas.openxmlformats.org/drawingml/2006/table">
            <a:tbl>
              <a:tblPr firstRow="1" bandRow="1">
                <a:tableStyleId>{5C22544A-7EE6-4342-B048-85BDC9FD1C3A}</a:tableStyleId>
              </a:tblPr>
              <a:tblGrid>
                <a:gridCol w="1638761">
                  <a:extLst>
                    <a:ext uri="{9D8B030D-6E8A-4147-A177-3AD203B41FA5}">
                      <a16:colId xmlns:a16="http://schemas.microsoft.com/office/drawing/2014/main" xmlns="" val="984839203"/>
                    </a:ext>
                  </a:extLst>
                </a:gridCol>
                <a:gridCol w="4995609">
                  <a:extLst>
                    <a:ext uri="{9D8B030D-6E8A-4147-A177-3AD203B41FA5}">
                      <a16:colId xmlns:a16="http://schemas.microsoft.com/office/drawing/2014/main" xmlns="" val="280026865"/>
                    </a:ext>
                  </a:extLst>
                </a:gridCol>
              </a:tblGrid>
              <a:tr h="480060">
                <a:tc>
                  <a:txBody>
                    <a:bodyPr/>
                    <a:lstStyle/>
                    <a:p>
                      <a:r>
                        <a:rPr lang="en-US" sz="1400" b="1" dirty="0">
                          <a:solidFill>
                            <a:schemeClr val="tx1"/>
                          </a:solidFill>
                          <a:latin typeface="Arial" panose="020B0604020202020204" pitchFamily="34" charset="0"/>
                          <a:cs typeface="Arial" panose="020B0604020202020204" pitchFamily="34" charset="0"/>
                        </a:rPr>
                        <a:t>PROJECT TITLE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Installation of Automatic Water Level and Water Quality sensors in established groundwater</a:t>
                      </a:r>
                      <a:r>
                        <a:rPr lang="en-US" sz="1400" b="0" baseline="0" dirty="0">
                          <a:solidFill>
                            <a:schemeClr val="tx1"/>
                          </a:solidFill>
                          <a:latin typeface="Arial" panose="020B0604020202020204" pitchFamily="34" charset="0"/>
                          <a:cs typeface="Arial" panose="020B0604020202020204" pitchFamily="34" charset="0"/>
                        </a:rPr>
                        <a:t> monitoring wells</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3608684"/>
                  </a:ext>
                </a:extLst>
              </a:tr>
              <a:tr h="1097280">
                <a:tc>
                  <a:txBody>
                    <a:bodyPr/>
                    <a:lstStyle/>
                    <a:p>
                      <a:r>
                        <a:rPr lang="en-US" sz="1400" b="1" dirty="0">
                          <a:solidFill>
                            <a:schemeClr val="tx1"/>
                          </a:solidFill>
                          <a:latin typeface="Arial" panose="020B0604020202020204" pitchFamily="34" charset="0"/>
                          <a:cs typeface="Arial" panose="020B0604020202020204" pitchFamily="34" charset="0"/>
                        </a:rPr>
                        <a:t>OBJECTIVES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To be able to have real time data on water level and water quality for decision making. There are 22 selected sites where the automatic sensors will be installed. A system was also established to transfer data from the monitoring wells to NWRB website.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1431330"/>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Output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Monitoring well with automatic sensors (water level and water quality) transmitted to the web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5922485"/>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DURATION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One year to</a:t>
                      </a:r>
                      <a:r>
                        <a:rPr lang="en-US" sz="1400" b="0" baseline="0" dirty="0">
                          <a:solidFill>
                            <a:schemeClr val="tx1"/>
                          </a:solidFill>
                          <a:latin typeface="Arial" panose="020B0604020202020204" pitchFamily="34" charset="0"/>
                          <a:cs typeface="Arial" panose="020B0604020202020204" pitchFamily="34" charset="0"/>
                        </a:rPr>
                        <a:t> install all the water level and water quality sensors in the monitoring wells selected </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2877554"/>
                  </a:ext>
                </a:extLst>
              </a:tr>
              <a:tr h="278130">
                <a:tc>
                  <a:txBody>
                    <a:bodyPr/>
                    <a:lstStyle/>
                    <a:p>
                      <a:r>
                        <a:rPr lang="en-US" sz="1400" b="1" dirty="0">
                          <a:solidFill>
                            <a:schemeClr val="tx1"/>
                          </a:solidFill>
                          <a:latin typeface="Arial" panose="020B0604020202020204" pitchFamily="34" charset="0"/>
                          <a:cs typeface="Arial" panose="020B0604020202020204" pitchFamily="34" charset="0"/>
                        </a:rPr>
                        <a:t>PROJECT SITE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400" b="0" dirty="0">
                          <a:solidFill>
                            <a:schemeClr val="tx1"/>
                          </a:solidFill>
                          <a:latin typeface="Arial" panose="020B0604020202020204" pitchFamily="34" charset="0"/>
                          <a:cs typeface="Arial" panose="020B0604020202020204" pitchFamily="34" charset="0"/>
                        </a:rPr>
                        <a:t>2022 (On-going) Iloilo, Cagayan De Oro, Bukidnon, Metro Manila, Angeles</a:t>
                      </a:r>
                    </a:p>
                    <a:p>
                      <a:r>
                        <a:rPr lang="en-US" sz="1400" b="0" dirty="0">
                          <a:solidFill>
                            <a:schemeClr val="tx1"/>
                          </a:solidFill>
                          <a:latin typeface="Arial" panose="020B0604020202020204" pitchFamily="34" charset="0"/>
                          <a:cs typeface="Arial" panose="020B0604020202020204" pitchFamily="34" charset="0"/>
                        </a:rPr>
                        <a:t>Proposals</a:t>
                      </a:r>
                    </a:p>
                    <a:p>
                      <a:r>
                        <a:rPr lang="en-US" sz="1400" b="0" dirty="0">
                          <a:solidFill>
                            <a:schemeClr val="tx1"/>
                          </a:solidFill>
                          <a:latin typeface="Arial" panose="020B0604020202020204" pitchFamily="34" charset="0"/>
                          <a:cs typeface="Arial" panose="020B0604020202020204" pitchFamily="34" charset="0"/>
                        </a:rPr>
                        <a:t>2023- Tagbilaran, Panglao</a:t>
                      </a:r>
                    </a:p>
                    <a:p>
                      <a:r>
                        <a:rPr lang="en-US" sz="1400" b="0" dirty="0">
                          <a:solidFill>
                            <a:schemeClr val="tx1"/>
                          </a:solidFill>
                          <a:latin typeface="Arial" panose="020B0604020202020204" pitchFamily="34" charset="0"/>
                          <a:cs typeface="Arial" panose="020B0604020202020204" pitchFamily="34" charset="0"/>
                        </a:rPr>
                        <a:t>2024- Cavite, Batangas</a:t>
                      </a:r>
                    </a:p>
                    <a:p>
                      <a:r>
                        <a:rPr lang="en-US" sz="1400" b="0" dirty="0">
                          <a:solidFill>
                            <a:schemeClr val="tx1"/>
                          </a:solidFill>
                          <a:latin typeface="Arial" panose="020B0604020202020204" pitchFamily="34" charset="0"/>
                          <a:cs typeface="Arial" panose="020B0604020202020204" pitchFamily="34" charset="0"/>
                        </a:rPr>
                        <a:t>2025-Laguna</a:t>
                      </a:r>
                    </a:p>
                    <a:p>
                      <a:r>
                        <a:rPr lang="en-US" sz="1400" b="0" dirty="0">
                          <a:solidFill>
                            <a:schemeClr val="tx1"/>
                          </a:solidFill>
                          <a:latin typeface="Arial" panose="020B0604020202020204" pitchFamily="34" charset="0"/>
                          <a:cs typeface="Arial" panose="020B0604020202020204" pitchFamily="34" charset="0"/>
                        </a:rPr>
                        <a:t>2026- Bulacan</a:t>
                      </a:r>
                    </a:p>
                    <a:p>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5692250"/>
                  </a:ext>
                </a:extLst>
              </a:tr>
            </a:tbl>
          </a:graphicData>
        </a:graphic>
      </p:graphicFrame>
      <p:pic>
        <p:nvPicPr>
          <p:cNvPr id="12" name="Picture 11">
            <a:extLst>
              <a:ext uri="{FF2B5EF4-FFF2-40B4-BE49-F238E27FC236}">
                <a16:creationId xmlns:a16="http://schemas.microsoft.com/office/drawing/2014/main" xmlns="" id="{5BA82532-E9D1-4818-A409-D3643D466FEF}"/>
              </a:ext>
            </a:extLst>
          </p:cNvPr>
          <p:cNvPicPr>
            <a:picLocks noChangeAspect="1"/>
          </p:cNvPicPr>
          <p:nvPr/>
        </p:nvPicPr>
        <p:blipFill>
          <a:blip r:embed="rId2"/>
          <a:stretch>
            <a:fillRect/>
          </a:stretch>
        </p:blipFill>
        <p:spPr>
          <a:xfrm>
            <a:off x="7256352" y="2702388"/>
            <a:ext cx="1324574" cy="930020"/>
          </a:xfrm>
          <a:prstGeom prst="rect">
            <a:avLst/>
          </a:prstGeom>
        </p:spPr>
      </p:pic>
    </p:spTree>
    <p:extLst>
      <p:ext uri="{BB962C8B-B14F-4D97-AF65-F5344CB8AC3E}">
        <p14:creationId xmlns:p14="http://schemas.microsoft.com/office/powerpoint/2010/main" val="41833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rgbClr val="FF0066"/>
                                        </p:clrVal>
                                      </p:to>
                                    </p:set>
                                    <p:set>
                                      <p:cBhvr>
                                        <p:cTn id="7" dur="500" fill="hold"/>
                                        <p:tgtEl>
                                          <p:spTgt spid="2"/>
                                        </p:tgtEl>
                                        <p:attrNameLst>
                                          <p:attrName>fillcolor</p:attrName>
                                        </p:attrNameLst>
                                      </p:cBhvr>
                                      <p:to>
                                        <p:clrVal>
                                          <a:srgbClr val="FF0066"/>
                                        </p:clrVal>
                                      </p:to>
                                    </p:set>
                                    <p:set>
                                      <p:cBhvr>
                                        <p:cTn id="8" dur="500" fill="hold"/>
                                        <p:tgtEl>
                                          <p:spTgt spid="2"/>
                                        </p:tgtEl>
                                        <p:attrNameLst>
                                          <p:attrName>fill.type</p:attrName>
                                        </p:attrNameLst>
                                      </p:cBhvr>
                                      <p:to>
                                        <p:strVal val="solid"/>
                                      </p:to>
                                    </p:set>
                                  </p:childTnLst>
                                </p:cTn>
                              </p:par>
                              <p:par>
                                <p:cTn id="9" presetID="32" presetClass="emph" presetSubtype="0" fill="hold" nodeType="withEffect">
                                  <p:stCondLst>
                                    <p:cond delay="0"/>
                                  </p:stCondLst>
                                  <p:childTnLst>
                                    <p:animRot by="120000">
                                      <p:cBhvr>
                                        <p:cTn id="10" dur="100" fill="hold">
                                          <p:stCondLst>
                                            <p:cond delay="0"/>
                                          </p:stCondLst>
                                        </p:cTn>
                                        <p:tgtEl>
                                          <p:spTgt spid="12"/>
                                        </p:tgtEl>
                                        <p:attrNameLst>
                                          <p:attrName>r</p:attrName>
                                        </p:attrNameLst>
                                      </p:cBhvr>
                                    </p:animRot>
                                    <p:animRot by="-240000">
                                      <p:cBhvr>
                                        <p:cTn id="11" dur="200" fill="hold">
                                          <p:stCondLst>
                                            <p:cond delay="200"/>
                                          </p:stCondLst>
                                        </p:cTn>
                                        <p:tgtEl>
                                          <p:spTgt spid="12"/>
                                        </p:tgtEl>
                                        <p:attrNameLst>
                                          <p:attrName>r</p:attrName>
                                        </p:attrNameLst>
                                      </p:cBhvr>
                                    </p:animRot>
                                    <p:animRot by="240000">
                                      <p:cBhvr>
                                        <p:cTn id="12" dur="200" fill="hold">
                                          <p:stCondLst>
                                            <p:cond delay="400"/>
                                          </p:stCondLst>
                                        </p:cTn>
                                        <p:tgtEl>
                                          <p:spTgt spid="12"/>
                                        </p:tgtEl>
                                        <p:attrNameLst>
                                          <p:attrName>r</p:attrName>
                                        </p:attrNameLst>
                                      </p:cBhvr>
                                    </p:animRot>
                                    <p:animRot by="-240000">
                                      <p:cBhvr>
                                        <p:cTn id="13" dur="200" fill="hold">
                                          <p:stCondLst>
                                            <p:cond delay="600"/>
                                          </p:stCondLst>
                                        </p:cTn>
                                        <p:tgtEl>
                                          <p:spTgt spid="12"/>
                                        </p:tgtEl>
                                        <p:attrNameLst>
                                          <p:attrName>r</p:attrName>
                                        </p:attrNameLst>
                                      </p:cBhvr>
                                    </p:animRot>
                                    <p:animRot by="120000">
                                      <p:cBhvr>
                                        <p:cTn id="14" dur="200" fill="hold">
                                          <p:stCondLst>
                                            <p:cond delay="800"/>
                                          </p:stCondLst>
                                        </p:cTn>
                                        <p:tgtEl>
                                          <p:spTgt spid="1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DC51D-12B0-406A-9E34-97A7FA78DA24}"/>
              </a:ext>
            </a:extLst>
          </p:cNvPr>
          <p:cNvSpPr>
            <a:spLocks noGrp="1"/>
          </p:cNvSpPr>
          <p:nvPr>
            <p:ph type="ctrTitle"/>
          </p:nvPr>
        </p:nvSpPr>
        <p:spPr>
          <a:xfrm>
            <a:off x="3448051" y="2386484"/>
            <a:ext cx="4930712" cy="1600283"/>
          </a:xfrm>
        </p:spPr>
        <p:txBody>
          <a:bodyPr>
            <a:normAutofit fontScale="90000"/>
          </a:bodyPr>
          <a:lstStyle/>
          <a:p>
            <a:r>
              <a:rPr lang="en-US" sz="2700" b="1" dirty="0">
                <a:latin typeface="Arial" panose="020B0604020202020204" pitchFamily="34" charset="0"/>
                <a:cs typeface="Arial" panose="020B0604020202020204" pitchFamily="34" charset="0"/>
              </a:rPr>
              <a:t>NWRB Foreign Assisted </a:t>
            </a: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and Special Projects</a:t>
            </a: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5CB4E9C0-02C8-4E18-9C0A-3DC5EA39A807}"/>
              </a:ext>
            </a:extLst>
          </p:cNvPr>
          <p:cNvSpPr/>
          <p:nvPr/>
        </p:nvSpPr>
        <p:spPr>
          <a:xfrm>
            <a:off x="270163" y="564226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2AFBBFDE-7DB8-456F-BB5B-31CAF47CCEEC}"/>
              </a:ext>
            </a:extLst>
          </p:cNvPr>
          <p:cNvSpPr/>
          <p:nvPr/>
        </p:nvSpPr>
        <p:spPr>
          <a:xfrm>
            <a:off x="270163" y="105987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xmlns="" id="{106CDA30-8798-48BC-AAEF-8291C1E9A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65" y="1667829"/>
            <a:ext cx="3026885" cy="2820185"/>
          </a:xfrm>
          <a:prstGeom prst="rect">
            <a:avLst/>
          </a:prstGeom>
        </p:spPr>
      </p:pic>
      <p:pic>
        <p:nvPicPr>
          <p:cNvPr id="11" name="Picture 10">
            <a:extLst>
              <a:ext uri="{FF2B5EF4-FFF2-40B4-BE49-F238E27FC236}">
                <a16:creationId xmlns:a16="http://schemas.microsoft.com/office/drawing/2014/main" xmlns="" id="{10450C67-2889-45F3-BAFC-D3160488C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8200" y="4488013"/>
            <a:ext cx="934073" cy="647624"/>
          </a:xfrm>
          <a:prstGeom prst="rect">
            <a:avLst/>
          </a:prstGeom>
        </p:spPr>
      </p:pic>
      <p:sp>
        <p:nvSpPr>
          <p:cNvPr id="13" name="TextBox 12">
            <a:extLst>
              <a:ext uri="{FF2B5EF4-FFF2-40B4-BE49-F238E27FC236}">
                <a16:creationId xmlns:a16="http://schemas.microsoft.com/office/drawing/2014/main" xmlns="" id="{2D492AF5-A4AF-4DA8-A24A-83268369CDF9}"/>
              </a:ext>
            </a:extLst>
          </p:cNvPr>
          <p:cNvSpPr txBox="1"/>
          <p:nvPr/>
        </p:nvSpPr>
        <p:spPr>
          <a:xfrm>
            <a:off x="6792945" y="5157516"/>
            <a:ext cx="2080892" cy="715581"/>
          </a:xfrm>
          <a:prstGeom prst="rect">
            <a:avLst/>
          </a:prstGeom>
          <a:noFill/>
        </p:spPr>
        <p:txBody>
          <a:bodyPr wrap="square">
            <a:spAutoFit/>
          </a:bodyPr>
          <a:lstStyle/>
          <a:p>
            <a:pPr algn="r"/>
            <a:r>
              <a:rPr lang="en-US" sz="1350" dirty="0">
                <a:solidFill>
                  <a:schemeClr val="accent1">
                    <a:lumMod val="75000"/>
                  </a:schemeClr>
                </a:solidFill>
                <a:latin typeface="Arial Black" panose="020B0A04020102020204" pitchFamily="34" charset="0"/>
              </a:rPr>
              <a:t>NATIONAL WATER </a:t>
            </a:r>
          </a:p>
          <a:p>
            <a:pPr algn="r"/>
            <a:r>
              <a:rPr lang="en-US" sz="1350" dirty="0">
                <a:solidFill>
                  <a:schemeClr val="accent1">
                    <a:lumMod val="75000"/>
                  </a:schemeClr>
                </a:solidFill>
                <a:latin typeface="Arial Black" panose="020B0A04020102020204" pitchFamily="34" charset="0"/>
              </a:rPr>
              <a:t>RESOURCES BOARD</a:t>
            </a:r>
          </a:p>
        </p:txBody>
      </p:sp>
    </p:spTree>
    <p:extLst>
      <p:ext uri="{BB962C8B-B14F-4D97-AF65-F5344CB8AC3E}">
        <p14:creationId xmlns:p14="http://schemas.microsoft.com/office/powerpoint/2010/main" val="161369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DC51D-12B0-406A-9E34-97A7FA78DA24}"/>
              </a:ext>
            </a:extLst>
          </p:cNvPr>
          <p:cNvSpPr>
            <a:spLocks noGrp="1"/>
          </p:cNvSpPr>
          <p:nvPr>
            <p:ph type="ctrTitle"/>
          </p:nvPr>
        </p:nvSpPr>
        <p:spPr>
          <a:xfrm>
            <a:off x="315846" y="231369"/>
            <a:ext cx="7979315" cy="484748"/>
          </a:xfrm>
        </p:spPr>
        <p:txBody>
          <a:bodyPr>
            <a:normAutofit/>
          </a:bodyPr>
          <a:lstStyle/>
          <a:p>
            <a:pPr marL="342900" indent="-342900" algn="l">
              <a:buFont typeface="Wingdings" panose="05000000000000000000" pitchFamily="2" charset="2"/>
              <a:buChar char="q"/>
            </a:pPr>
            <a:r>
              <a:rPr lang="en-US" sz="2100" b="1" u="sng" dirty="0"/>
              <a:t>JICA-NEDA-NWRB PROJECT</a:t>
            </a:r>
            <a:endParaRPr lang="en-US" sz="2100" b="1" dirty="0"/>
          </a:p>
        </p:txBody>
      </p:sp>
      <p:sp>
        <p:nvSpPr>
          <p:cNvPr id="3" name="Subtitle 2">
            <a:extLst>
              <a:ext uri="{FF2B5EF4-FFF2-40B4-BE49-F238E27FC236}">
                <a16:creationId xmlns:a16="http://schemas.microsoft.com/office/drawing/2014/main" xmlns="" id="{554B0E4D-BEAC-4302-87E9-9EEE5FDFC5E5}"/>
              </a:ext>
            </a:extLst>
          </p:cNvPr>
          <p:cNvSpPr>
            <a:spLocks noGrp="1"/>
          </p:cNvSpPr>
          <p:nvPr>
            <p:ph type="subTitle" idx="1"/>
          </p:nvPr>
        </p:nvSpPr>
        <p:spPr>
          <a:xfrm>
            <a:off x="462170" y="1758626"/>
            <a:ext cx="8219661" cy="3340748"/>
          </a:xfrm>
        </p:spPr>
        <p:txBody>
          <a:bodyPr>
            <a:normAutofit/>
          </a:bodyPr>
          <a:lstStyle/>
          <a:p>
            <a:pPr algn="l"/>
            <a:endParaRPr lang="en-US" sz="1350" dirty="0"/>
          </a:p>
        </p:txBody>
      </p:sp>
      <p:sp>
        <p:nvSpPr>
          <p:cNvPr id="4" name="Rectangle 3">
            <a:extLst>
              <a:ext uri="{FF2B5EF4-FFF2-40B4-BE49-F238E27FC236}">
                <a16:creationId xmlns:a16="http://schemas.microsoft.com/office/drawing/2014/main" xmlns="" id="{5CB4E9C0-02C8-4E18-9C0A-3DC5EA39A807}"/>
              </a:ext>
            </a:extLst>
          </p:cNvPr>
          <p:cNvSpPr/>
          <p:nvPr/>
        </p:nvSpPr>
        <p:spPr>
          <a:xfrm>
            <a:off x="266044" y="5958222"/>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2AFBBFDE-7DB8-456F-BB5B-31CAF47CCEEC}"/>
              </a:ext>
            </a:extLst>
          </p:cNvPr>
          <p:cNvSpPr/>
          <p:nvPr/>
        </p:nvSpPr>
        <p:spPr>
          <a:xfrm>
            <a:off x="266044" y="843526"/>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0" name="Table 10">
            <a:extLst>
              <a:ext uri="{FF2B5EF4-FFF2-40B4-BE49-F238E27FC236}">
                <a16:creationId xmlns:a16="http://schemas.microsoft.com/office/drawing/2014/main" xmlns="" id="{6D74AB95-7DB6-4D02-97DB-6D6FE5741BF4}"/>
              </a:ext>
            </a:extLst>
          </p:cNvPr>
          <p:cNvGraphicFramePr>
            <a:graphicFrameLocks noGrp="1"/>
          </p:cNvGraphicFramePr>
          <p:nvPr>
            <p:extLst>
              <p:ext uri="{D42A27DB-BD31-4B8C-83A1-F6EECF244321}">
                <p14:modId xmlns:p14="http://schemas.microsoft.com/office/powerpoint/2010/main" val="1286026309"/>
              </p:ext>
            </p:extLst>
          </p:nvPr>
        </p:nvGraphicFramePr>
        <p:xfrm>
          <a:off x="470407" y="1131082"/>
          <a:ext cx="7588527" cy="4747260"/>
        </p:xfrm>
        <a:graphic>
          <a:graphicData uri="http://schemas.openxmlformats.org/drawingml/2006/table">
            <a:tbl>
              <a:tblPr firstRow="1" bandRow="1">
                <a:tableStyleId>{5C22544A-7EE6-4342-B048-85BDC9FD1C3A}</a:tableStyleId>
              </a:tblPr>
              <a:tblGrid>
                <a:gridCol w="2030345">
                  <a:extLst>
                    <a:ext uri="{9D8B030D-6E8A-4147-A177-3AD203B41FA5}">
                      <a16:colId xmlns:a16="http://schemas.microsoft.com/office/drawing/2014/main" xmlns="" val="984839203"/>
                    </a:ext>
                  </a:extLst>
                </a:gridCol>
                <a:gridCol w="5558182">
                  <a:extLst>
                    <a:ext uri="{9D8B030D-6E8A-4147-A177-3AD203B41FA5}">
                      <a16:colId xmlns:a16="http://schemas.microsoft.com/office/drawing/2014/main" xmlns="" val="280026865"/>
                    </a:ext>
                  </a:extLst>
                </a:gridCol>
              </a:tblGrid>
              <a:tr h="480060">
                <a:tc>
                  <a:txBody>
                    <a:bodyPr/>
                    <a:lstStyle/>
                    <a:p>
                      <a:r>
                        <a:rPr lang="en-US" sz="1400" b="1" dirty="0">
                          <a:solidFill>
                            <a:schemeClr val="tx1"/>
                          </a:solidFill>
                          <a:latin typeface="Arial" panose="020B0604020202020204" pitchFamily="34" charset="0"/>
                          <a:cs typeface="Arial" panose="020B0604020202020204" pitchFamily="34" charset="0"/>
                        </a:rPr>
                        <a:t>PROJECT TITLE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400" b="0" dirty="0">
                          <a:solidFill>
                            <a:schemeClr val="tx1"/>
                          </a:solidFill>
                          <a:latin typeface="Arial" panose="020B0604020202020204" pitchFamily="34" charset="0"/>
                          <a:cs typeface="Arial" panose="020B0604020202020204" pitchFamily="34" charset="0"/>
                        </a:rPr>
                        <a:t>Data Collection Survey for National Water Resources Development and Management in the Republic of the Philippines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3608684"/>
                  </a:ext>
                </a:extLst>
              </a:tr>
              <a:tr h="891540">
                <a:tc>
                  <a:txBody>
                    <a:bodyPr/>
                    <a:lstStyle/>
                    <a:p>
                      <a:r>
                        <a:rPr lang="en-US" sz="1400" b="1" dirty="0">
                          <a:solidFill>
                            <a:schemeClr val="tx1"/>
                          </a:solidFill>
                          <a:latin typeface="Arial" panose="020B0604020202020204" pitchFamily="34" charset="0"/>
                          <a:cs typeface="Arial" panose="020B0604020202020204" pitchFamily="34" charset="0"/>
                        </a:rPr>
                        <a:t>OBJECTIVES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400" b="0" dirty="0">
                          <a:solidFill>
                            <a:schemeClr val="tx1"/>
                          </a:solidFill>
                          <a:latin typeface="Arial" panose="020B0604020202020204" pitchFamily="34" charset="0"/>
                          <a:cs typeface="Arial" panose="020B0604020202020204" pitchFamily="34" charset="0"/>
                        </a:rPr>
                        <a:t>The data collection survey aims to collect necessary data and information and to conduct water balance analyses as inputs to the formulation of a water resource development and management master plan.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1431330"/>
                  </a:ext>
                </a:extLst>
              </a:tr>
              <a:tr h="1714500">
                <a:tc>
                  <a:txBody>
                    <a:bodyPr/>
                    <a:lstStyle/>
                    <a:p>
                      <a:r>
                        <a:rPr lang="en-US" sz="1400" b="1" dirty="0">
                          <a:solidFill>
                            <a:schemeClr val="tx1"/>
                          </a:solidFill>
                          <a:latin typeface="Arial" panose="020B0604020202020204" pitchFamily="34" charset="0"/>
                          <a:cs typeface="Arial" panose="020B0604020202020204" pitchFamily="34" charset="0"/>
                        </a:rPr>
                        <a:t>BRIEF SUMMARY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400" b="0" dirty="0">
                          <a:solidFill>
                            <a:schemeClr val="tx1"/>
                          </a:solidFill>
                          <a:latin typeface="Arial" panose="020B0604020202020204" pitchFamily="34" charset="0"/>
                          <a:cs typeface="Arial" panose="020B0604020202020204" pitchFamily="34" charset="0"/>
                        </a:rPr>
                        <a:t>The study involves the collection of necessary information and data to understand the nationwide water balance, formulate water resource development and management master plans for selected priority areas with large water balance gaps, and propose effective countermeasures for such areas. Likewise, it will help update the Japan International Cooperation Agency (JICA)-assisted National Water Resources Management Master Plan in the Republic of the Philippines prepared in 1998.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63442168"/>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OUTPUT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400" b="0" dirty="0">
                          <a:solidFill>
                            <a:schemeClr val="tx1"/>
                          </a:solidFill>
                          <a:latin typeface="Arial" panose="020B0604020202020204" pitchFamily="34" charset="0"/>
                          <a:cs typeface="Arial" panose="020B0604020202020204" pitchFamily="34" charset="0"/>
                        </a:rPr>
                        <a:t>Water resource assessment (modeling tool), updated data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28029189"/>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DURATION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400" b="0" dirty="0">
                          <a:solidFill>
                            <a:schemeClr val="tx1"/>
                          </a:solidFill>
                          <a:latin typeface="Arial" panose="020B0604020202020204" pitchFamily="34" charset="0"/>
                          <a:cs typeface="Arial" panose="020B0604020202020204" pitchFamily="34" charset="0"/>
                        </a:rPr>
                        <a:t>2021 – 2022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2877554"/>
                  </a:ext>
                </a:extLst>
              </a:tr>
              <a:tr h="480060">
                <a:tc>
                  <a:txBody>
                    <a:bodyPr/>
                    <a:lstStyle/>
                    <a:p>
                      <a:r>
                        <a:rPr lang="en-US" sz="1400" b="1" dirty="0">
                          <a:solidFill>
                            <a:schemeClr val="tx1"/>
                          </a:solidFill>
                          <a:latin typeface="Arial" panose="020B0604020202020204" pitchFamily="34" charset="0"/>
                          <a:cs typeface="Arial" panose="020B0604020202020204" pitchFamily="34" charset="0"/>
                        </a:rPr>
                        <a:t>PROJECT SITE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400" b="0" dirty="0">
                          <a:solidFill>
                            <a:schemeClr val="tx1"/>
                          </a:solidFill>
                          <a:latin typeface="Arial" panose="020B0604020202020204" pitchFamily="34" charset="0"/>
                          <a:cs typeface="Arial" panose="020B0604020202020204" pitchFamily="34" charset="0"/>
                        </a:rPr>
                        <a:t>Nationwide (with three priority water resource regions [WRR])Region 5, 7, 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5692250"/>
                  </a:ext>
                </a:extLst>
              </a:tr>
              <a:tr h="480060">
                <a:tc>
                  <a:txBody>
                    <a:bodyPr/>
                    <a:lstStyle/>
                    <a:p>
                      <a:r>
                        <a:rPr lang="en-US" sz="1400" b="1" dirty="0">
                          <a:solidFill>
                            <a:schemeClr val="tx1"/>
                          </a:solidFill>
                          <a:latin typeface="Arial" panose="020B0604020202020204" pitchFamily="34" charset="0"/>
                          <a:cs typeface="Arial" panose="020B0604020202020204" pitchFamily="34" charset="0"/>
                        </a:rPr>
                        <a:t>IMPLEMENTING AGENCIES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400" b="0" dirty="0">
                          <a:solidFill>
                            <a:schemeClr val="tx1"/>
                          </a:solidFill>
                          <a:latin typeface="Arial" panose="020B0604020202020204" pitchFamily="34" charset="0"/>
                          <a:cs typeface="Arial" panose="020B0604020202020204" pitchFamily="34" charset="0"/>
                        </a:rPr>
                        <a:t>NEDA, NWRB, NGAs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93601261"/>
                  </a:ext>
                </a:extLst>
              </a:tr>
            </a:tbl>
          </a:graphicData>
        </a:graphic>
      </p:graphicFrame>
      <p:pic>
        <p:nvPicPr>
          <p:cNvPr id="7" name="Picture 6">
            <a:extLst>
              <a:ext uri="{FF2B5EF4-FFF2-40B4-BE49-F238E27FC236}">
                <a16:creationId xmlns:a16="http://schemas.microsoft.com/office/drawing/2014/main" xmlns="" id="{881492C5-67DD-4875-AE14-F58D5C0EEC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8104" y="3877695"/>
            <a:ext cx="753033" cy="522103"/>
          </a:xfrm>
          <a:prstGeom prst="rect">
            <a:avLst/>
          </a:prstGeom>
        </p:spPr>
      </p:pic>
      <p:pic>
        <p:nvPicPr>
          <p:cNvPr id="6" name="Picture 5">
            <a:extLst>
              <a:ext uri="{FF2B5EF4-FFF2-40B4-BE49-F238E27FC236}">
                <a16:creationId xmlns:a16="http://schemas.microsoft.com/office/drawing/2014/main" xmlns="" id="{7C41E377-18F3-403A-A024-1B76CA3363B8}"/>
              </a:ext>
            </a:extLst>
          </p:cNvPr>
          <p:cNvPicPr>
            <a:picLocks noChangeAspect="1"/>
          </p:cNvPicPr>
          <p:nvPr/>
        </p:nvPicPr>
        <p:blipFill>
          <a:blip r:embed="rId3"/>
          <a:stretch>
            <a:fillRect/>
          </a:stretch>
        </p:blipFill>
        <p:spPr>
          <a:xfrm>
            <a:off x="8195187" y="2925065"/>
            <a:ext cx="753033" cy="607447"/>
          </a:xfrm>
          <a:prstGeom prst="rect">
            <a:avLst/>
          </a:prstGeom>
        </p:spPr>
      </p:pic>
      <p:pic>
        <p:nvPicPr>
          <p:cNvPr id="8" name="Picture 7">
            <a:extLst>
              <a:ext uri="{FF2B5EF4-FFF2-40B4-BE49-F238E27FC236}">
                <a16:creationId xmlns:a16="http://schemas.microsoft.com/office/drawing/2014/main" xmlns="" id="{7B2713E6-104F-49E5-B9BD-093BC03B653E}"/>
              </a:ext>
            </a:extLst>
          </p:cNvPr>
          <p:cNvPicPr>
            <a:picLocks noChangeAspect="1"/>
          </p:cNvPicPr>
          <p:nvPr/>
        </p:nvPicPr>
        <p:blipFill>
          <a:blip r:embed="rId4"/>
          <a:stretch>
            <a:fillRect/>
          </a:stretch>
        </p:blipFill>
        <p:spPr>
          <a:xfrm>
            <a:off x="8131936" y="1967737"/>
            <a:ext cx="663825" cy="689342"/>
          </a:xfrm>
          <a:prstGeom prst="rect">
            <a:avLst/>
          </a:prstGeom>
        </p:spPr>
      </p:pic>
    </p:spTree>
    <p:extLst>
      <p:ext uri="{BB962C8B-B14F-4D97-AF65-F5344CB8AC3E}">
        <p14:creationId xmlns:p14="http://schemas.microsoft.com/office/powerpoint/2010/main" val="4735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rgbClr val="ED7D31"/>
                                        </p:clrVal>
                                      </p:to>
                                    </p:set>
                                    <p:set>
                                      <p:cBhvr>
                                        <p:cTn id="7" dur="500" fill="hold"/>
                                        <p:tgtEl>
                                          <p:spTgt spid="2"/>
                                        </p:tgtEl>
                                        <p:attrNameLst>
                                          <p:attrName>fillcolor</p:attrName>
                                        </p:attrNameLst>
                                      </p:cBhvr>
                                      <p:to>
                                        <p:clrVal>
                                          <a:srgbClr val="ED7D31"/>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7"/>
                                        </p:tgtEl>
                                        <p:attrNameLst>
                                          <p:attrName>r</p:attrName>
                                        </p:attrNameLst>
                                      </p:cBhvr>
                                    </p:animRot>
                                    <p:animRot by="-240000">
                                      <p:cBhvr>
                                        <p:cTn id="19" dur="200" fill="hold">
                                          <p:stCondLst>
                                            <p:cond delay="200"/>
                                          </p:stCondLst>
                                        </p:cTn>
                                        <p:tgtEl>
                                          <p:spTgt spid="7"/>
                                        </p:tgtEl>
                                        <p:attrNameLst>
                                          <p:attrName>r</p:attrName>
                                        </p:attrNameLst>
                                      </p:cBhvr>
                                    </p:animRot>
                                    <p:animRot by="240000">
                                      <p:cBhvr>
                                        <p:cTn id="20" dur="200" fill="hold">
                                          <p:stCondLst>
                                            <p:cond delay="400"/>
                                          </p:stCondLst>
                                        </p:cTn>
                                        <p:tgtEl>
                                          <p:spTgt spid="7"/>
                                        </p:tgtEl>
                                        <p:attrNameLst>
                                          <p:attrName>r</p:attrName>
                                        </p:attrNameLst>
                                      </p:cBhvr>
                                    </p:animRot>
                                    <p:animRot by="-240000">
                                      <p:cBhvr>
                                        <p:cTn id="21" dur="200" fill="hold">
                                          <p:stCondLst>
                                            <p:cond delay="600"/>
                                          </p:stCondLst>
                                        </p:cTn>
                                        <p:tgtEl>
                                          <p:spTgt spid="7"/>
                                        </p:tgtEl>
                                        <p:attrNameLst>
                                          <p:attrName>r</p:attrName>
                                        </p:attrNameLst>
                                      </p:cBhvr>
                                    </p:animRot>
                                    <p:animRot by="120000">
                                      <p:cBhvr>
                                        <p:cTn id="22" dur="200" fill="hold">
                                          <p:stCondLst>
                                            <p:cond delay="800"/>
                                          </p:stCondLst>
                                        </p:cTn>
                                        <p:tgtEl>
                                          <p:spTgt spid="7"/>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DC51D-12B0-406A-9E34-97A7FA78DA24}"/>
              </a:ext>
            </a:extLst>
          </p:cNvPr>
          <p:cNvSpPr>
            <a:spLocks noGrp="1"/>
          </p:cNvSpPr>
          <p:nvPr>
            <p:ph type="ctrTitle"/>
          </p:nvPr>
        </p:nvSpPr>
        <p:spPr>
          <a:xfrm>
            <a:off x="381000" y="498528"/>
            <a:ext cx="7979315" cy="484748"/>
          </a:xfrm>
        </p:spPr>
        <p:txBody>
          <a:bodyPr>
            <a:normAutofit fontScale="90000"/>
          </a:bodyPr>
          <a:lstStyle/>
          <a:p>
            <a:pPr marL="342900" indent="-342900" algn="l">
              <a:buFont typeface="Wingdings" panose="05000000000000000000" pitchFamily="2" charset="2"/>
              <a:buChar char="q"/>
            </a:pPr>
            <a:r>
              <a:rPr lang="en-US" sz="2100" b="1" u="sng" dirty="0"/>
              <a:t>SAFE WATER ACTIVITY WITH U.S. Agency for International Development (USAID)</a:t>
            </a:r>
            <a:endParaRPr lang="en-US" sz="2100" b="1" dirty="0"/>
          </a:p>
        </p:txBody>
      </p:sp>
      <p:sp>
        <p:nvSpPr>
          <p:cNvPr id="3" name="Subtitle 2">
            <a:extLst>
              <a:ext uri="{FF2B5EF4-FFF2-40B4-BE49-F238E27FC236}">
                <a16:creationId xmlns:a16="http://schemas.microsoft.com/office/drawing/2014/main" xmlns="" id="{554B0E4D-BEAC-4302-87E9-9EEE5FDFC5E5}"/>
              </a:ext>
            </a:extLst>
          </p:cNvPr>
          <p:cNvSpPr>
            <a:spLocks noGrp="1"/>
          </p:cNvSpPr>
          <p:nvPr>
            <p:ph type="subTitle" idx="1"/>
          </p:nvPr>
        </p:nvSpPr>
        <p:spPr>
          <a:xfrm>
            <a:off x="462170" y="1758626"/>
            <a:ext cx="8219661" cy="3340748"/>
          </a:xfrm>
        </p:spPr>
        <p:txBody>
          <a:bodyPr>
            <a:normAutofit/>
          </a:bodyPr>
          <a:lstStyle/>
          <a:p>
            <a:pPr algn="l"/>
            <a:endParaRPr lang="en-US" sz="1350" dirty="0"/>
          </a:p>
        </p:txBody>
      </p:sp>
      <p:sp>
        <p:nvSpPr>
          <p:cNvPr id="4" name="Rectangle 3">
            <a:extLst>
              <a:ext uri="{FF2B5EF4-FFF2-40B4-BE49-F238E27FC236}">
                <a16:creationId xmlns:a16="http://schemas.microsoft.com/office/drawing/2014/main" xmlns="" id="{5CB4E9C0-02C8-4E18-9C0A-3DC5EA39A807}"/>
              </a:ext>
            </a:extLst>
          </p:cNvPr>
          <p:cNvSpPr/>
          <p:nvPr/>
        </p:nvSpPr>
        <p:spPr>
          <a:xfrm>
            <a:off x="263985" y="6203608"/>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2AFBBFDE-7DB8-456F-BB5B-31CAF47CCEEC}"/>
              </a:ext>
            </a:extLst>
          </p:cNvPr>
          <p:cNvSpPr/>
          <p:nvPr/>
        </p:nvSpPr>
        <p:spPr>
          <a:xfrm>
            <a:off x="381000" y="1089972"/>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xmlns="" id="{881492C5-67DD-4875-AE14-F58D5C0EEC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9240" y="1936513"/>
            <a:ext cx="753033" cy="522103"/>
          </a:xfrm>
          <a:prstGeom prst="rect">
            <a:avLst/>
          </a:prstGeom>
        </p:spPr>
      </p:pic>
      <p:pic>
        <p:nvPicPr>
          <p:cNvPr id="14" name="Picture 13">
            <a:extLst>
              <a:ext uri="{FF2B5EF4-FFF2-40B4-BE49-F238E27FC236}">
                <a16:creationId xmlns:a16="http://schemas.microsoft.com/office/drawing/2014/main" xmlns="" id="{A6C0C91B-55C6-4098-8D51-36FF7076D1F5}"/>
              </a:ext>
            </a:extLst>
          </p:cNvPr>
          <p:cNvPicPr>
            <a:picLocks noChangeAspect="1"/>
          </p:cNvPicPr>
          <p:nvPr/>
        </p:nvPicPr>
        <p:blipFill>
          <a:blip r:embed="rId3"/>
          <a:stretch>
            <a:fillRect/>
          </a:stretch>
        </p:blipFill>
        <p:spPr>
          <a:xfrm>
            <a:off x="7892874" y="399295"/>
            <a:ext cx="1050236" cy="1050236"/>
          </a:xfrm>
          <a:prstGeom prst="rect">
            <a:avLst/>
          </a:prstGeom>
        </p:spPr>
      </p:pic>
      <p:graphicFrame>
        <p:nvGraphicFramePr>
          <p:cNvPr id="9" name="Table 10">
            <a:extLst>
              <a:ext uri="{FF2B5EF4-FFF2-40B4-BE49-F238E27FC236}">
                <a16:creationId xmlns:a16="http://schemas.microsoft.com/office/drawing/2014/main" xmlns="" id="{E5AC4EA6-38CB-63A0-46A3-A0A39AC54CDE}"/>
              </a:ext>
            </a:extLst>
          </p:cNvPr>
          <p:cNvGraphicFramePr>
            <a:graphicFrameLocks noGrp="1"/>
          </p:cNvGraphicFramePr>
          <p:nvPr>
            <p:extLst>
              <p:ext uri="{D42A27DB-BD31-4B8C-83A1-F6EECF244321}">
                <p14:modId xmlns:p14="http://schemas.microsoft.com/office/powerpoint/2010/main" val="4183495179"/>
              </p:ext>
            </p:extLst>
          </p:nvPr>
        </p:nvGraphicFramePr>
        <p:xfrm>
          <a:off x="311727" y="1358178"/>
          <a:ext cx="7617071" cy="4722582"/>
        </p:xfrm>
        <a:graphic>
          <a:graphicData uri="http://schemas.openxmlformats.org/drawingml/2006/table">
            <a:tbl>
              <a:tblPr firstRow="1" bandRow="1">
                <a:tableStyleId>{5C22544A-7EE6-4342-B048-85BDC9FD1C3A}</a:tableStyleId>
              </a:tblPr>
              <a:tblGrid>
                <a:gridCol w="2352429">
                  <a:extLst>
                    <a:ext uri="{9D8B030D-6E8A-4147-A177-3AD203B41FA5}">
                      <a16:colId xmlns:a16="http://schemas.microsoft.com/office/drawing/2014/main" xmlns="" val="984839203"/>
                    </a:ext>
                  </a:extLst>
                </a:gridCol>
                <a:gridCol w="5264642">
                  <a:extLst>
                    <a:ext uri="{9D8B030D-6E8A-4147-A177-3AD203B41FA5}">
                      <a16:colId xmlns:a16="http://schemas.microsoft.com/office/drawing/2014/main" xmlns="" val="280026865"/>
                    </a:ext>
                  </a:extLst>
                </a:gridCol>
              </a:tblGrid>
              <a:tr h="274320">
                <a:tc>
                  <a:txBody>
                    <a:bodyPr/>
                    <a:lstStyle/>
                    <a:p>
                      <a:r>
                        <a:rPr lang="en-US" sz="1400" b="1" dirty="0">
                          <a:solidFill>
                            <a:schemeClr val="tx1"/>
                          </a:solidFill>
                          <a:latin typeface="Arial" panose="020B0604020202020204" pitchFamily="34" charset="0"/>
                          <a:cs typeface="Arial" panose="020B0604020202020204" pitchFamily="34" charset="0"/>
                        </a:rPr>
                        <a:t>PROJECT TITLE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FBD8"/>
                    </a:solidFill>
                  </a:tcPr>
                </a:tc>
                <a:tc>
                  <a:txBody>
                    <a:bodyPr/>
                    <a:lstStyle/>
                    <a:p>
                      <a:r>
                        <a:rPr lang="en-US" sz="1400" b="0" dirty="0">
                          <a:solidFill>
                            <a:schemeClr val="tx1"/>
                          </a:solidFill>
                          <a:latin typeface="Arial" panose="020B0604020202020204" pitchFamily="34" charset="0"/>
                          <a:cs typeface="Arial" panose="020B0604020202020204" pitchFamily="34" charset="0"/>
                        </a:rPr>
                        <a:t>Safe Water Activity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3608684"/>
                  </a:ext>
                </a:extLst>
              </a:tr>
              <a:tr h="2537460">
                <a:tc>
                  <a:txBody>
                    <a:bodyPr/>
                    <a:lstStyle/>
                    <a:p>
                      <a:r>
                        <a:rPr lang="en-US" sz="1400" b="1" dirty="0">
                          <a:solidFill>
                            <a:schemeClr val="tx1"/>
                          </a:solidFill>
                          <a:latin typeface="Arial" panose="020B0604020202020204" pitchFamily="34" charset="0"/>
                          <a:cs typeface="Arial" panose="020B0604020202020204" pitchFamily="34" charset="0"/>
                        </a:rPr>
                        <a:t>PURPOSE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FBD8"/>
                    </a:solidFill>
                  </a:tcPr>
                </a:tc>
                <a:tc>
                  <a:txBody>
                    <a:bodyPr/>
                    <a:lstStyle/>
                    <a:p>
                      <a:r>
                        <a:rPr lang="en-US" sz="1400" b="0" dirty="0">
                          <a:solidFill>
                            <a:schemeClr val="tx1"/>
                          </a:solidFill>
                          <a:latin typeface="Arial" panose="020B0604020202020204" pitchFamily="34" charset="0"/>
                          <a:cs typeface="Arial" panose="020B0604020202020204" pitchFamily="34" charset="0"/>
                        </a:rPr>
                        <a:t>Aims that after five years, local government units (LGUs), water</a:t>
                      </a:r>
                    </a:p>
                    <a:p>
                      <a:r>
                        <a:rPr lang="en-US" sz="1400" b="0" dirty="0">
                          <a:solidFill>
                            <a:schemeClr val="tx1"/>
                          </a:solidFill>
                          <a:latin typeface="Arial" panose="020B0604020202020204" pitchFamily="34" charset="0"/>
                          <a:cs typeface="Arial" panose="020B0604020202020204" pitchFamily="34" charset="0"/>
                        </a:rPr>
                        <a:t>service providers (WSPs), and watershed councils (WCs) in the selected areas will have the </a:t>
                      </a:r>
                      <a:r>
                        <a:rPr lang="en-US" sz="1400" b="1" i="1" dirty="0">
                          <a:solidFill>
                            <a:schemeClr val="tx1"/>
                          </a:solidFill>
                          <a:latin typeface="Arial" panose="020B0604020202020204" pitchFamily="34" charset="0"/>
                          <a:cs typeface="Arial" panose="020B0604020202020204" pitchFamily="34" charset="0"/>
                        </a:rPr>
                        <a:t>information, incentives, and partnerships to identify and address barriers to a water-secure future-yielding, life-saving gains in access to water supply and sanitation (WSS) services</a:t>
                      </a:r>
                      <a:r>
                        <a:rPr lang="en-US" sz="1400" b="0" dirty="0">
                          <a:solidFill>
                            <a:schemeClr val="tx1"/>
                          </a:solidFill>
                          <a:latin typeface="Arial" panose="020B0604020202020204" pitchFamily="34" charset="0"/>
                          <a:cs typeface="Arial" panose="020B0604020202020204" pitchFamily="34" charset="0"/>
                        </a:rPr>
                        <a:t>. This will specifically address the needs of the unserved and underserved households in the Philippines' most water-stressed communities. The Safe Water team will enable and sustain this expansion in access by developing and reinforcing the systems that underpin and deliver vital WSS services while also managing and protecting the crucial upstream</a:t>
                      </a:r>
                    </a:p>
                    <a:p>
                      <a:r>
                        <a:rPr lang="en-US" sz="1400" b="0" dirty="0">
                          <a:solidFill>
                            <a:schemeClr val="tx1"/>
                          </a:solidFill>
                          <a:latin typeface="Arial" panose="020B0604020202020204" pitchFamily="34" charset="0"/>
                          <a:cs typeface="Arial" panose="020B0604020202020204" pitchFamily="34" charset="0"/>
                        </a:rPr>
                        <a:t>water resources on which these communities depend.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1431330"/>
                  </a:ext>
                </a:extLst>
              </a:tr>
              <a:tr h="394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OUTPUT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FBD8"/>
                    </a:solidFill>
                  </a:tcPr>
                </a:tc>
                <a:tc>
                  <a:txBody>
                    <a:bodyPr/>
                    <a:lstStyle/>
                    <a:p>
                      <a:r>
                        <a:rPr lang="en-US" sz="1400" b="0" dirty="0">
                          <a:solidFill>
                            <a:schemeClr val="tx1"/>
                          </a:solidFill>
                          <a:latin typeface="Arial" panose="020B0604020202020204" pitchFamily="34" charset="0"/>
                          <a:cs typeface="Arial" panose="020B0604020202020204" pitchFamily="34" charset="0"/>
                        </a:rPr>
                        <a:t>Water resources assessment, policies, capacity building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84301999"/>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DURATION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FBD8"/>
                    </a:solidFill>
                  </a:tcPr>
                </a:tc>
                <a:tc>
                  <a:txBody>
                    <a:bodyPr/>
                    <a:lstStyle/>
                    <a:p>
                      <a:r>
                        <a:rPr lang="en-US" sz="1400" b="0" dirty="0">
                          <a:solidFill>
                            <a:schemeClr val="tx1"/>
                          </a:solidFill>
                          <a:latin typeface="Arial" panose="020B0604020202020204" pitchFamily="34" charset="0"/>
                          <a:cs typeface="Arial" panose="020B0604020202020204" pitchFamily="34" charset="0"/>
                        </a:rPr>
                        <a:t>5 years program (Provinces of Palawan, Negros Occidental, General Santos and neighboring </a:t>
                      </a:r>
                      <a:r>
                        <a:rPr lang="en-US" sz="1400" b="0" dirty="0" err="1">
                          <a:solidFill>
                            <a:schemeClr val="tx1"/>
                          </a:solidFill>
                          <a:latin typeface="Arial" panose="020B0604020202020204" pitchFamily="34" charset="0"/>
                          <a:cs typeface="Arial" panose="020B0604020202020204" pitchFamily="34" charset="0"/>
                        </a:rPr>
                        <a:t>Saranggani</a:t>
                      </a:r>
                      <a:r>
                        <a:rPr lang="en-US" sz="1400" b="0" dirty="0">
                          <a:solidFill>
                            <a:schemeClr val="tx1"/>
                          </a:solidFill>
                          <a:latin typeface="Arial" panose="020B0604020202020204" pitchFamily="34" charset="0"/>
                          <a:cs typeface="Arial" panose="020B0604020202020204" pitchFamily="34" charset="0"/>
                        </a:rPr>
                        <a:t> , Bacolod City, </a:t>
                      </a:r>
                      <a:r>
                        <a:rPr lang="en-US" sz="1400" b="0" dirty="0" err="1">
                          <a:solidFill>
                            <a:schemeClr val="tx1"/>
                          </a:solidFill>
                          <a:latin typeface="Arial" panose="020B0604020202020204" pitchFamily="34" charset="0"/>
                          <a:cs typeface="Arial" panose="020B0604020202020204" pitchFamily="34" charset="0"/>
                        </a:rPr>
                        <a:t>Buayan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Malungon</a:t>
                      </a:r>
                      <a:r>
                        <a:rPr lang="en-US" sz="1400" b="0" dirty="0">
                          <a:solidFill>
                            <a:schemeClr val="tx1"/>
                          </a:solidFill>
                          <a:latin typeface="Arial" panose="020B0604020202020204" pitchFamily="34" charset="0"/>
                          <a:cs typeface="Arial" panose="020B0604020202020204" pitchFamily="34" charset="0"/>
                        </a:rPr>
                        <a:t> River Basin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2877554"/>
                  </a:ext>
                </a:extLst>
              </a:tr>
              <a:tr h="480060">
                <a:tc>
                  <a:txBody>
                    <a:bodyPr/>
                    <a:lstStyle/>
                    <a:p>
                      <a:r>
                        <a:rPr lang="en-US" sz="1400" b="1" dirty="0">
                          <a:solidFill>
                            <a:schemeClr val="tx1"/>
                          </a:solidFill>
                          <a:latin typeface="Arial" panose="020B0604020202020204" pitchFamily="34" charset="0"/>
                          <a:cs typeface="Arial" panose="020B0604020202020204" pitchFamily="34" charset="0"/>
                        </a:rPr>
                        <a:t>IMPLEMENTING AGENCIES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FBD8"/>
                    </a:solidFill>
                  </a:tcPr>
                </a:tc>
                <a:tc>
                  <a:txBody>
                    <a:bodyPr/>
                    <a:lstStyle/>
                    <a:p>
                      <a:r>
                        <a:rPr lang="en-US" sz="1400" b="0" dirty="0">
                          <a:solidFill>
                            <a:schemeClr val="tx1"/>
                          </a:solidFill>
                          <a:latin typeface="Arial" panose="020B0604020202020204" pitchFamily="34" charset="0"/>
                          <a:cs typeface="Arial" panose="020B0604020202020204" pitchFamily="34" charset="0"/>
                        </a:rPr>
                        <a:t>NWRB, USAID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93601261"/>
                  </a:ext>
                </a:extLst>
              </a:tr>
            </a:tbl>
          </a:graphicData>
        </a:graphic>
      </p:graphicFrame>
    </p:spTree>
    <p:extLst>
      <p:ext uri="{BB962C8B-B14F-4D97-AF65-F5344CB8AC3E}">
        <p14:creationId xmlns:p14="http://schemas.microsoft.com/office/powerpoint/2010/main" val="225226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rgbClr val="ED7D31"/>
                                        </p:clrVal>
                                      </p:to>
                                    </p:set>
                                    <p:set>
                                      <p:cBhvr>
                                        <p:cTn id="7" dur="500" fill="hold"/>
                                        <p:tgtEl>
                                          <p:spTgt spid="2"/>
                                        </p:tgtEl>
                                        <p:attrNameLst>
                                          <p:attrName>fillcolor</p:attrName>
                                        </p:attrNameLst>
                                      </p:cBhvr>
                                      <p:to>
                                        <p:clrVal>
                                          <a:srgbClr val="ED7D31"/>
                                        </p:clrVal>
                                      </p:to>
                                    </p:set>
                                    <p:set>
                                      <p:cBhvr>
                                        <p:cTn id="8" dur="500" fill="hold"/>
                                        <p:tgtEl>
                                          <p:spTgt spid="2"/>
                                        </p:tgtEl>
                                        <p:attrNameLst>
                                          <p:attrName>fill.type</p:attrName>
                                        </p:attrNameLst>
                                      </p:cBhvr>
                                      <p:to>
                                        <p:strVal val="solid"/>
                                      </p:to>
                                    </p:set>
                                  </p:childTnLst>
                                </p:cTn>
                              </p:par>
                              <p:par>
                                <p:cTn id="9" presetID="32" presetClass="emph" presetSubtype="0" fill="hold" nodeType="with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DC51D-12B0-406A-9E34-97A7FA78DA24}"/>
              </a:ext>
            </a:extLst>
          </p:cNvPr>
          <p:cNvSpPr>
            <a:spLocks noGrp="1"/>
          </p:cNvSpPr>
          <p:nvPr>
            <p:ph type="ctrTitle"/>
          </p:nvPr>
        </p:nvSpPr>
        <p:spPr>
          <a:xfrm>
            <a:off x="408543" y="407005"/>
            <a:ext cx="7979315" cy="484748"/>
          </a:xfrm>
        </p:spPr>
        <p:txBody>
          <a:bodyPr>
            <a:normAutofit/>
          </a:bodyPr>
          <a:lstStyle/>
          <a:p>
            <a:pPr marL="342900" indent="-342900" algn="l">
              <a:buFont typeface="Wingdings" panose="05000000000000000000" pitchFamily="2" charset="2"/>
              <a:buChar char="q"/>
            </a:pPr>
            <a:r>
              <a:rPr lang="en-US" sz="2100" b="1" dirty="0"/>
              <a:t>International Atomic Energy Agency  (IAEA) PROJECT</a:t>
            </a:r>
          </a:p>
        </p:txBody>
      </p:sp>
      <p:sp>
        <p:nvSpPr>
          <p:cNvPr id="3" name="Subtitle 2">
            <a:extLst>
              <a:ext uri="{FF2B5EF4-FFF2-40B4-BE49-F238E27FC236}">
                <a16:creationId xmlns:a16="http://schemas.microsoft.com/office/drawing/2014/main" xmlns="" id="{554B0E4D-BEAC-4302-87E9-9EEE5FDFC5E5}"/>
              </a:ext>
            </a:extLst>
          </p:cNvPr>
          <p:cNvSpPr>
            <a:spLocks noGrp="1"/>
          </p:cNvSpPr>
          <p:nvPr>
            <p:ph type="subTitle" idx="1"/>
          </p:nvPr>
        </p:nvSpPr>
        <p:spPr>
          <a:xfrm>
            <a:off x="6420480" y="3310534"/>
            <a:ext cx="1203323" cy="592801"/>
          </a:xfrm>
        </p:spPr>
        <p:txBody>
          <a:bodyPr>
            <a:normAutofit/>
          </a:bodyPr>
          <a:lstStyle/>
          <a:p>
            <a:pPr algn="l"/>
            <a:endParaRPr lang="en-US" sz="1350" dirty="0"/>
          </a:p>
        </p:txBody>
      </p:sp>
      <p:sp>
        <p:nvSpPr>
          <p:cNvPr id="4" name="Rectangle 3">
            <a:extLst>
              <a:ext uri="{FF2B5EF4-FFF2-40B4-BE49-F238E27FC236}">
                <a16:creationId xmlns:a16="http://schemas.microsoft.com/office/drawing/2014/main" xmlns="" id="{5CB4E9C0-02C8-4E18-9C0A-3DC5EA39A807}"/>
              </a:ext>
            </a:extLst>
          </p:cNvPr>
          <p:cNvSpPr/>
          <p:nvPr/>
        </p:nvSpPr>
        <p:spPr>
          <a:xfrm>
            <a:off x="320898" y="564226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xmlns="" id="{2AFBBFDE-7DB8-456F-BB5B-31CAF47CCEEC}"/>
              </a:ext>
            </a:extLst>
          </p:cNvPr>
          <p:cNvSpPr/>
          <p:nvPr/>
        </p:nvSpPr>
        <p:spPr>
          <a:xfrm>
            <a:off x="270163" y="1059873"/>
            <a:ext cx="8562110" cy="15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0" name="Table 10">
            <a:extLst>
              <a:ext uri="{FF2B5EF4-FFF2-40B4-BE49-F238E27FC236}">
                <a16:creationId xmlns:a16="http://schemas.microsoft.com/office/drawing/2014/main" xmlns="" id="{6D74AB95-7DB6-4D02-97DB-6D6FE5741BF4}"/>
              </a:ext>
            </a:extLst>
          </p:cNvPr>
          <p:cNvGraphicFramePr>
            <a:graphicFrameLocks noGrp="1"/>
          </p:cNvGraphicFramePr>
          <p:nvPr>
            <p:extLst>
              <p:ext uri="{D42A27DB-BD31-4B8C-83A1-F6EECF244321}">
                <p14:modId xmlns:p14="http://schemas.microsoft.com/office/powerpoint/2010/main" val="2299677044"/>
              </p:ext>
            </p:extLst>
          </p:nvPr>
        </p:nvGraphicFramePr>
        <p:xfrm>
          <a:off x="449116" y="1363639"/>
          <a:ext cx="7379805" cy="4069630"/>
        </p:xfrm>
        <a:graphic>
          <a:graphicData uri="http://schemas.openxmlformats.org/drawingml/2006/table">
            <a:tbl>
              <a:tblPr firstRow="1" bandRow="1">
                <a:tableStyleId>{5C22544A-7EE6-4342-B048-85BDC9FD1C3A}</a:tableStyleId>
              </a:tblPr>
              <a:tblGrid>
                <a:gridCol w="1822891">
                  <a:extLst>
                    <a:ext uri="{9D8B030D-6E8A-4147-A177-3AD203B41FA5}">
                      <a16:colId xmlns:a16="http://schemas.microsoft.com/office/drawing/2014/main" xmlns="" val="984839203"/>
                    </a:ext>
                  </a:extLst>
                </a:gridCol>
                <a:gridCol w="5556914">
                  <a:extLst>
                    <a:ext uri="{9D8B030D-6E8A-4147-A177-3AD203B41FA5}">
                      <a16:colId xmlns:a16="http://schemas.microsoft.com/office/drawing/2014/main" xmlns="" val="280026865"/>
                    </a:ext>
                  </a:extLst>
                </a:gridCol>
              </a:tblGrid>
              <a:tr h="578613">
                <a:tc>
                  <a:txBody>
                    <a:bodyPr/>
                    <a:lstStyle/>
                    <a:p>
                      <a:r>
                        <a:rPr lang="en-US" sz="1400" b="1" dirty="0">
                          <a:solidFill>
                            <a:schemeClr val="tx1"/>
                          </a:solidFill>
                          <a:latin typeface="Arial" panose="020B0604020202020204" pitchFamily="34" charset="0"/>
                          <a:cs typeface="Arial" panose="020B0604020202020204" pitchFamily="34" charset="0"/>
                        </a:rPr>
                        <a:t>PROJECT TITLE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b="0" dirty="0">
                          <a:solidFill>
                            <a:schemeClr val="tx1"/>
                          </a:solidFill>
                          <a:latin typeface="Arial" panose="020B0604020202020204" pitchFamily="34" charset="0"/>
                          <a:cs typeface="Arial" panose="020B0604020202020204" pitchFamily="34" charset="0"/>
                        </a:rPr>
                        <a:t>Validation of Groundwater Vulnerability Assessment Using </a:t>
                      </a:r>
                      <a:r>
                        <a:rPr lang="en-US" sz="1400" b="0" dirty="0" err="1">
                          <a:solidFill>
                            <a:schemeClr val="tx1"/>
                          </a:solidFill>
                          <a:latin typeface="Arial" panose="020B0604020202020204" pitchFamily="34" charset="0"/>
                          <a:cs typeface="Arial" panose="020B0604020202020204" pitchFamily="34" charset="0"/>
                        </a:rPr>
                        <a:t>Hydrochemical</a:t>
                      </a:r>
                      <a:r>
                        <a:rPr lang="en-US" sz="1400" b="0" dirty="0">
                          <a:solidFill>
                            <a:schemeClr val="tx1"/>
                          </a:solidFill>
                          <a:latin typeface="Arial" panose="020B0604020202020204" pitchFamily="34" charset="0"/>
                          <a:cs typeface="Arial" panose="020B0604020202020204" pitchFamily="34" charset="0"/>
                        </a:rPr>
                        <a:t> and Isotopic Analysis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3608684"/>
                  </a:ext>
                </a:extLst>
              </a:tr>
              <a:tr h="2172548">
                <a:tc>
                  <a:txBody>
                    <a:bodyPr/>
                    <a:lstStyle/>
                    <a:p>
                      <a:r>
                        <a:rPr lang="en-US" sz="1400" b="1" dirty="0">
                          <a:solidFill>
                            <a:schemeClr val="tx1"/>
                          </a:solidFill>
                          <a:latin typeface="Arial" panose="020B0604020202020204" pitchFamily="34" charset="0"/>
                          <a:cs typeface="Arial" panose="020B0604020202020204" pitchFamily="34" charset="0"/>
                        </a:rPr>
                        <a:t>COMPONENTS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b="0" dirty="0">
                          <a:solidFill>
                            <a:schemeClr val="tx1"/>
                          </a:solidFill>
                          <a:latin typeface="Arial" panose="020B0604020202020204" pitchFamily="34" charset="0"/>
                          <a:cs typeface="Arial" panose="020B0604020202020204" pitchFamily="34" charset="0"/>
                        </a:rPr>
                        <a:t>-    Assessment of data needs and data collection (project inventory, </a:t>
                      </a:r>
                    </a:p>
                    <a:p>
                      <a:r>
                        <a:rPr lang="en-US" sz="1400" b="0" dirty="0">
                          <a:solidFill>
                            <a:schemeClr val="tx1"/>
                          </a:solidFill>
                          <a:latin typeface="Arial" panose="020B0604020202020204" pitchFamily="34" charset="0"/>
                          <a:cs typeface="Arial" panose="020B0604020202020204" pitchFamily="34" charset="0"/>
                        </a:rPr>
                        <a:t>     data inventory, water sampling and analysis) </a:t>
                      </a:r>
                    </a:p>
                    <a:p>
                      <a:pPr marL="285750" indent="-285750">
                        <a:buFontTx/>
                        <a:buChar char="-"/>
                      </a:pPr>
                      <a:r>
                        <a:rPr lang="en-US" sz="1400" b="0" dirty="0">
                          <a:solidFill>
                            <a:schemeClr val="tx1"/>
                          </a:solidFill>
                          <a:latin typeface="Arial" panose="020B0604020202020204" pitchFamily="34" charset="0"/>
                          <a:cs typeface="Arial" panose="020B0604020202020204" pitchFamily="34" charset="0"/>
                        </a:rPr>
                        <a:t>Analysis and interpretation of hydrogeological, </a:t>
                      </a:r>
                      <a:r>
                        <a:rPr lang="en-US" sz="1400" b="0" dirty="0" err="1">
                          <a:solidFill>
                            <a:schemeClr val="tx1"/>
                          </a:solidFill>
                          <a:latin typeface="Arial" panose="020B0604020202020204" pitchFamily="34" charset="0"/>
                          <a:cs typeface="Arial" panose="020B0604020202020204" pitchFamily="34" charset="0"/>
                        </a:rPr>
                        <a:t>hydrochemical</a:t>
                      </a:r>
                      <a:r>
                        <a:rPr lang="en-US" sz="1400" b="0" dirty="0">
                          <a:solidFill>
                            <a:schemeClr val="tx1"/>
                          </a:solidFill>
                          <a:latin typeface="Arial" panose="020B0604020202020204" pitchFamily="34" charset="0"/>
                          <a:cs typeface="Arial" panose="020B0604020202020204" pitchFamily="34" charset="0"/>
                        </a:rPr>
                        <a:t> and isotopic data </a:t>
                      </a:r>
                    </a:p>
                    <a:p>
                      <a:r>
                        <a:rPr lang="en-US" sz="1400" b="0" dirty="0">
                          <a:solidFill>
                            <a:schemeClr val="tx1"/>
                          </a:solidFill>
                          <a:latin typeface="Arial" panose="020B0604020202020204" pitchFamily="34" charset="0"/>
                          <a:cs typeface="Arial" panose="020B0604020202020204" pitchFamily="34" charset="0"/>
                        </a:rPr>
                        <a:t>-    Preparation of groundwater vulnerability assessment maps</a:t>
                      </a:r>
                    </a:p>
                    <a:p>
                      <a:pPr marL="285750" indent="-285750">
                        <a:buFontTx/>
                        <a:buChar char="-"/>
                      </a:pPr>
                      <a:r>
                        <a:rPr lang="en-US" sz="1400" b="0" dirty="0">
                          <a:solidFill>
                            <a:schemeClr val="tx1"/>
                          </a:solidFill>
                          <a:latin typeface="Arial" panose="020B0604020202020204" pitchFamily="34" charset="0"/>
                          <a:cs typeface="Arial" panose="020B0604020202020204" pitchFamily="34" charset="0"/>
                        </a:rPr>
                        <a:t>Report Generation • Policy formulation and recommendations</a:t>
                      </a:r>
                    </a:p>
                    <a:p>
                      <a:pPr marL="285750" indent="-285750">
                        <a:buFontTx/>
                        <a:buChar char="-"/>
                      </a:pPr>
                      <a:r>
                        <a:rPr lang="en-US" sz="1400" b="0" dirty="0">
                          <a:solidFill>
                            <a:schemeClr val="tx1"/>
                          </a:solidFill>
                          <a:latin typeface="Arial" panose="020B0604020202020204" pitchFamily="34" charset="0"/>
                          <a:cs typeface="Arial" panose="020B0604020202020204" pitchFamily="34" charset="0"/>
                        </a:rPr>
                        <a:t>Capacity building, hands on exercises in all the activities</a:t>
                      </a:r>
                    </a:p>
                    <a:p>
                      <a:pPr marL="285750" indent="-285750">
                        <a:buFontTx/>
                        <a:buChar char="-"/>
                      </a:pPr>
                      <a:r>
                        <a:rPr lang="en-US" sz="1400" b="0" dirty="0">
                          <a:solidFill>
                            <a:schemeClr val="tx1"/>
                          </a:solidFill>
                          <a:latin typeface="Arial" panose="020B0604020202020204" pitchFamily="34" charset="0"/>
                          <a:cs typeface="Arial" panose="020B0604020202020204" pitchFamily="34" charset="0"/>
                        </a:rPr>
                        <a:t>Presentation of results to NWRB Management, stakeholders in  selected study areas.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1431330"/>
                  </a:ext>
                </a:extLst>
              </a:tr>
              <a:tr h="343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DURATION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b="0" dirty="0">
                          <a:solidFill>
                            <a:schemeClr val="tx1"/>
                          </a:solidFill>
                          <a:latin typeface="Arial" panose="020B0604020202020204" pitchFamily="34" charset="0"/>
                          <a:cs typeface="Arial" panose="020B0604020202020204" pitchFamily="34" charset="0"/>
                        </a:rPr>
                        <a:t>Aug 2020- December 2022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2877554"/>
                  </a:ext>
                </a:extLst>
              </a:tr>
              <a:tr h="480060">
                <a:tc>
                  <a:txBody>
                    <a:bodyPr/>
                    <a:lstStyle/>
                    <a:p>
                      <a:r>
                        <a:rPr lang="en-US" sz="1400" b="1" dirty="0">
                          <a:solidFill>
                            <a:schemeClr val="tx1"/>
                          </a:solidFill>
                          <a:latin typeface="Arial" panose="020B0604020202020204" pitchFamily="34" charset="0"/>
                          <a:cs typeface="Arial" panose="020B0604020202020204" pitchFamily="34" charset="0"/>
                        </a:rPr>
                        <a:t>STATUS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b="0" dirty="0">
                          <a:solidFill>
                            <a:schemeClr val="tx1"/>
                          </a:solidFill>
                          <a:latin typeface="Arial" panose="020B0604020202020204" pitchFamily="34" charset="0"/>
                          <a:cs typeface="Arial" panose="020B0604020202020204" pitchFamily="34" charset="0"/>
                        </a:rPr>
                        <a:t>On-going.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5692250"/>
                  </a:ext>
                </a:extLst>
              </a:tr>
              <a:tr h="480060">
                <a:tc>
                  <a:txBody>
                    <a:bodyPr/>
                    <a:lstStyle/>
                    <a:p>
                      <a:r>
                        <a:rPr lang="en-US" sz="1400" b="1" dirty="0">
                          <a:solidFill>
                            <a:schemeClr val="tx1"/>
                          </a:solidFill>
                          <a:latin typeface="Arial" panose="020B0604020202020204" pitchFamily="34" charset="0"/>
                          <a:cs typeface="Arial" panose="020B0604020202020204" pitchFamily="34" charset="0"/>
                        </a:rPr>
                        <a:t>IMPLEMENTING AGENCIES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b="0" dirty="0">
                          <a:solidFill>
                            <a:schemeClr val="tx1"/>
                          </a:solidFill>
                          <a:latin typeface="Arial" panose="020B0604020202020204" pitchFamily="34" charset="0"/>
                          <a:cs typeface="Arial" panose="020B0604020202020204" pitchFamily="34" charset="0"/>
                        </a:rPr>
                        <a:t>NWRB in collaboration with Philippine Nuclear institute (PNRI) and the International Atomic Energy Agency (IAEA)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93601261"/>
                  </a:ext>
                </a:extLst>
              </a:tr>
            </a:tbl>
          </a:graphicData>
        </a:graphic>
      </p:graphicFrame>
      <p:pic>
        <p:nvPicPr>
          <p:cNvPr id="9" name="Picture 8">
            <a:extLst>
              <a:ext uri="{FF2B5EF4-FFF2-40B4-BE49-F238E27FC236}">
                <a16:creationId xmlns:a16="http://schemas.microsoft.com/office/drawing/2014/main" xmlns="" id="{6C93ED3D-CDAC-4511-AB12-EFA35A822193}"/>
              </a:ext>
            </a:extLst>
          </p:cNvPr>
          <p:cNvPicPr>
            <a:picLocks noChangeAspect="1"/>
          </p:cNvPicPr>
          <p:nvPr/>
        </p:nvPicPr>
        <p:blipFill>
          <a:blip r:embed="rId2"/>
          <a:stretch>
            <a:fillRect/>
          </a:stretch>
        </p:blipFill>
        <p:spPr>
          <a:xfrm>
            <a:off x="7892709" y="1709574"/>
            <a:ext cx="1209050" cy="912691"/>
          </a:xfrm>
          <a:prstGeom prst="rect">
            <a:avLst/>
          </a:prstGeom>
        </p:spPr>
      </p:pic>
      <p:pic>
        <p:nvPicPr>
          <p:cNvPr id="11" name="Picture 10">
            <a:extLst>
              <a:ext uri="{FF2B5EF4-FFF2-40B4-BE49-F238E27FC236}">
                <a16:creationId xmlns:a16="http://schemas.microsoft.com/office/drawing/2014/main" xmlns="" id="{4221D89B-A76D-47CE-A9B3-66B5C8517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173" y="2848195"/>
            <a:ext cx="914305" cy="633918"/>
          </a:xfrm>
          <a:prstGeom prst="rect">
            <a:avLst/>
          </a:prstGeom>
        </p:spPr>
      </p:pic>
      <p:pic>
        <p:nvPicPr>
          <p:cNvPr id="1026" name="Picture 2" descr="Philippine Nuclear Research Institute - Wikipedia">
            <a:extLst>
              <a:ext uri="{FF2B5EF4-FFF2-40B4-BE49-F238E27FC236}">
                <a16:creationId xmlns:a16="http://schemas.microsoft.com/office/drawing/2014/main" xmlns="" id="{5B256DE9-EB0E-4E15-B19D-B1FF68D53C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2709" y="3740930"/>
            <a:ext cx="990299" cy="98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rgbClr val="FFC000"/>
                                        </p:clrVal>
                                      </p:to>
                                    </p:set>
                                    <p:set>
                                      <p:cBhvr>
                                        <p:cTn id="7" dur="500" fill="hold"/>
                                        <p:tgtEl>
                                          <p:spTgt spid="2"/>
                                        </p:tgtEl>
                                        <p:attrNameLst>
                                          <p:attrName>fillcolor</p:attrName>
                                        </p:attrNameLst>
                                      </p:cBhvr>
                                      <p:to>
                                        <p:clrVal>
                                          <a:srgbClr val="FFC00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026"/>
                                        </p:tgtEl>
                                        <p:attrNameLst>
                                          <p:attrName>r</p:attrName>
                                        </p:attrNameLst>
                                      </p:cBhvr>
                                    </p:animRot>
                                    <p:animRot by="-240000">
                                      <p:cBhvr>
                                        <p:cTn id="19" dur="200" fill="hold">
                                          <p:stCondLst>
                                            <p:cond delay="200"/>
                                          </p:stCondLst>
                                        </p:cTn>
                                        <p:tgtEl>
                                          <p:spTgt spid="1026"/>
                                        </p:tgtEl>
                                        <p:attrNameLst>
                                          <p:attrName>r</p:attrName>
                                        </p:attrNameLst>
                                      </p:cBhvr>
                                    </p:animRot>
                                    <p:animRot by="240000">
                                      <p:cBhvr>
                                        <p:cTn id="20" dur="200" fill="hold">
                                          <p:stCondLst>
                                            <p:cond delay="400"/>
                                          </p:stCondLst>
                                        </p:cTn>
                                        <p:tgtEl>
                                          <p:spTgt spid="1026"/>
                                        </p:tgtEl>
                                        <p:attrNameLst>
                                          <p:attrName>r</p:attrName>
                                        </p:attrNameLst>
                                      </p:cBhvr>
                                    </p:animRot>
                                    <p:animRot by="-240000">
                                      <p:cBhvr>
                                        <p:cTn id="21" dur="200" fill="hold">
                                          <p:stCondLst>
                                            <p:cond delay="600"/>
                                          </p:stCondLst>
                                        </p:cTn>
                                        <p:tgtEl>
                                          <p:spTgt spid="1026"/>
                                        </p:tgtEl>
                                        <p:attrNameLst>
                                          <p:attrName>r</p:attrName>
                                        </p:attrNameLst>
                                      </p:cBhvr>
                                    </p:animRot>
                                    <p:animRot by="120000">
                                      <p:cBhvr>
                                        <p:cTn id="22" dur="200" fill="hold">
                                          <p:stCondLst>
                                            <p:cond delay="800"/>
                                          </p:stCondLst>
                                        </p:cTn>
                                        <p:tgtEl>
                                          <p:spTgt spid="1026"/>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000000"/>
      </a:hlink>
      <a:folHlink>
        <a:srgbClr val="CCCCE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Default Design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Default Design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Design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Default Design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Default Design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Default Design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3486</TotalTime>
  <Words>1805</Words>
  <Application>Microsoft Office PowerPoint</Application>
  <PresentationFormat>On-screen Show (4:3)</PresentationFormat>
  <Paragraphs>218</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Default Design</vt:lpstr>
      <vt:lpstr>1_Waveform</vt:lpstr>
      <vt:lpstr>NWRB’s Groundwater Management  Programs and Projects </vt:lpstr>
      <vt:lpstr>GROUNDWATER PROJECTS</vt:lpstr>
      <vt:lpstr>Major River Basins</vt:lpstr>
      <vt:lpstr>Establishments of Groundwater Monitoring Wells</vt:lpstr>
      <vt:lpstr>Installation of Automatic Sensors in established Groundwater Monitoring Wells</vt:lpstr>
      <vt:lpstr>NWRB Foreign Assisted  and Special Projects  </vt:lpstr>
      <vt:lpstr>JICA-NEDA-NWRB PROJECT</vt:lpstr>
      <vt:lpstr>SAFE WATER ACTIVITY WITH U.S. Agency for International Development (USAID)</vt:lpstr>
      <vt:lpstr>International Atomic Energy Agency  (IAEA) PROJECT</vt:lpstr>
      <vt:lpstr>PROJECTS OF OTHER AGENCIES IN COLLABORATION WITH NWRB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Y570</dc:creator>
  <cp:lastModifiedBy>noemi bautista</cp:lastModifiedBy>
  <cp:revision>353</cp:revision>
  <dcterms:created xsi:type="dcterms:W3CDTF">2013-01-16T21:49:53Z</dcterms:created>
  <dcterms:modified xsi:type="dcterms:W3CDTF">2022-06-14T15:24:34Z</dcterms:modified>
</cp:coreProperties>
</file>