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0" r:id="rId26"/>
    <p:sldId id="28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ustria" panose="020B0604020202020204" charset="0"/>
      <p:regular r:id="rId33"/>
    </p:embeddedFont>
    <p:embeddedFont>
      <p:font typeface="Playfair Display" panose="020B0604020202020204" charset="0"/>
      <p:regular r:id="rId34"/>
      <p:bold r:id="rId35"/>
      <p:italic r:id="rId36"/>
      <p:bold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j7vRo9W3JchU9oG35Vw7FhJzpb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399BF2B-D8BF-4288-A408-39B1100469BA}">
  <a:tblStyle styleId="{8399BF2B-D8BF-4288-A408-39B1100469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71C3B23-BD75-4519-8AE5-1799704BF6B7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3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1946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3f683a8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33f683a8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38db1da1a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</a:t>
            </a:r>
            <a:endParaRPr/>
          </a:p>
        </p:txBody>
      </p:sp>
      <p:sp>
        <p:nvSpPr>
          <p:cNvPr id="207" name="Google Shape;207;g1338db1da1a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38db1da1a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" name="Google Shape;223;g1338db1da1a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38db1da1a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34" name="Google Shape;234;g1338db1da1a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38db1da1a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g1338db1da1a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338db1da1a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3" name="Google Shape;263;g1338db1da1a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338db1da1a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g1338db1da1a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38db1da1a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1" name="Google Shape;291;g1338db1da1a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338db1da1a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g1338db1da1a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38db1da1a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9" name="Google Shape;319;g1338db1da1a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338db1da1a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It is dynamic; always in motion and it move from high pressure area to low pressure area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It is a natural mineral resource  referred to as the “New Gold” dut to its extreme importance to human existence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7" name="Google Shape;337;g1338db1da1a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0e673db4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g130e673db4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338db1da1a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7" name="Google Shape;347;g1338db1da1a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3219709e4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9" name="Google Shape;359;g13219709e4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33f683a87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2" name="Google Shape;372;g133f683a87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33f683a87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2" name="Google Shape;372;g133f683a87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946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0e673db4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g130e673db4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9080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219709e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g13219709e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900"/>
              <a:t>It is implemented nation wide.  Chart on the left show an organizational structure 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900"/>
              <a:t>It receives regular funding the government, and therefore it is implemented essentially using  taxpayers money, budget hearing defense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900"/>
              <a:t>It started in the late 1980’ s .  although it was not implemented in a systematic manner , the conduct of assessment was based on demand and request ( demand driven), done long before the onset of the digital age, maps manually generated</a:t>
            </a:r>
            <a:endParaRPr sz="900"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38db1da1a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It is dynamic; always in motion and it move from high pressure area to low pressure area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It is a natural mineral resource  referred to as the “New Gold” dut to its extreme importance to human existence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g1338db1da1a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3bcdd6f8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g133bcdd6f8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38db1da1a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g1338db1da1a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38db1da1a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g1338db1da1a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www.mgb.gov.ph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9.jp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133f683a87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3750" y="42525"/>
            <a:ext cx="1819175" cy="14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133f683a87a_0_0"/>
          <p:cNvSpPr txBox="1"/>
          <p:nvPr/>
        </p:nvSpPr>
        <p:spPr>
          <a:xfrm>
            <a:off x="1070003" y="1821200"/>
            <a:ext cx="10272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4300" b="1" i="0" u="none" strike="noStrike" cap="none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ASSESSMENT </a:t>
            </a:r>
            <a:r>
              <a:rPr lang="en-US" sz="4300" b="1" i="0" u="none" strike="noStrike" cap="none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OF GROUNDWATER </a:t>
            </a:r>
            <a:endParaRPr sz="4300" b="1" i="0" u="none" strike="noStrike" cap="none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4300" b="1" i="0" u="none" strike="noStrike" cap="none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RESOURCES IN THE PHILIPPINE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</a:t>
            </a:r>
            <a:endParaRPr sz="4200" b="1" i="0" u="none" strike="noStrike" cap="none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6" name="Google Shape;86;g133f683a87a_0_0"/>
          <p:cNvSpPr txBox="1"/>
          <p:nvPr/>
        </p:nvSpPr>
        <p:spPr>
          <a:xfrm>
            <a:off x="3046723" y="3920400"/>
            <a:ext cx="59223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Ms. Marnette B. Puthenpurekal</a:t>
            </a:r>
            <a:endParaRPr sz="2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Officer-In-Charge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Hydrogeology and Environmental Geology Section (</a:t>
            </a: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HEGS)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ands Geological Survey Division (LG</a:t>
            </a:r>
            <a:r>
              <a:rPr lang="en-US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SD)</a:t>
            </a: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1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Mines and Geosciences Bureau</a:t>
            </a:r>
            <a:endParaRPr sz="2000" b="1" i="0" u="none" strike="noStrike" cap="non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 OF ENVIRONMENT AND NATURAL RESOURCES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g133f683a87a_0_0"/>
          <p:cNvSpPr txBox="1"/>
          <p:nvPr/>
        </p:nvSpPr>
        <p:spPr>
          <a:xfrm>
            <a:off x="2736650" y="5996100"/>
            <a:ext cx="68682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US" sz="1200" b="1" i="0" u="none" strike="noStrike" cap="none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earning Event on </a:t>
            </a:r>
            <a:r>
              <a:rPr lang="en-US" sz="1200" b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r>
              <a:rPr lang="en-US" sz="1200" b="1" i="0" u="none" strike="noStrike" cap="none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Well Development and Groundwater Manageme</a:t>
            </a:r>
            <a:r>
              <a:rPr lang="en-US" sz="1100" b="1" i="0" u="none" strike="noStrike" cap="none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</a:t>
            </a:r>
            <a:r>
              <a:rPr lang="en-US" sz="1100" b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r>
              <a:rPr lang="en-US" sz="1100" b="1" i="0" u="none" strike="noStrike" cap="none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100" b="1" i="0" u="none" strike="noStrike" cap="none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100" b="1" i="1" u="none" strike="noStrike" cap="none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Philippine Association of Water Districts (PAWD) Conventio</a:t>
            </a:r>
            <a:r>
              <a:rPr lang="en-US" sz="1100" b="1" i="0" u="none" strike="noStrike" cap="none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 </a:t>
            </a:r>
            <a:endParaRPr sz="1100" b="1" i="0" u="none" strike="noStrike" cap="none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100" b="1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MJ Hotel and Suites</a:t>
            </a:r>
            <a:r>
              <a:rPr lang="en-US" sz="1100" b="1" i="0" u="none" strike="noStrike" cap="none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Cebu City </a:t>
            </a:r>
            <a:endParaRPr sz="1100" b="1" i="0" u="none" strike="noStrike" cap="none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100" b="1" i="0" u="none" strike="noStrike" cap="none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15 June 2022</a:t>
            </a:r>
            <a:endParaRPr sz="1100" b="0" i="0" u="none" strike="noStrike" cap="none">
              <a:solidFill>
                <a:srgbClr val="274E1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0219" y="226141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1338db1da1a_0_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338db1da1a_0_239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1338db1da1a_0_239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g1338db1da1a_0_2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4687" y="1915038"/>
            <a:ext cx="2324925" cy="2995077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g1338db1da1a_0_239"/>
          <p:cNvPicPr preferRelativeResize="0"/>
          <p:nvPr/>
        </p:nvPicPr>
        <p:blipFill rotWithShape="1">
          <a:blip r:embed="rId5">
            <a:alphaModFix/>
          </a:blip>
          <a:srcRect r="12823" b="12172"/>
          <a:stretch/>
        </p:blipFill>
        <p:spPr>
          <a:xfrm>
            <a:off x="15966" y="1388529"/>
            <a:ext cx="3604251" cy="236124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g1338db1da1a_0_239"/>
          <p:cNvPicPr preferRelativeResize="0"/>
          <p:nvPr/>
        </p:nvPicPr>
        <p:blipFill rotWithShape="1">
          <a:blip r:embed="rId6">
            <a:alphaModFix/>
          </a:blip>
          <a:srcRect l="4713" t="2751" r="5512" b="2381"/>
          <a:stretch/>
        </p:blipFill>
        <p:spPr>
          <a:xfrm>
            <a:off x="3680451" y="1886012"/>
            <a:ext cx="2324925" cy="3478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Google Shape;215;g1338db1da1a_0_239"/>
          <p:cNvPicPr preferRelativeResize="0"/>
          <p:nvPr/>
        </p:nvPicPr>
        <p:blipFill rotWithShape="1">
          <a:blip r:embed="rId7">
            <a:alphaModFix/>
          </a:blip>
          <a:srcRect l="24077" t="14968" r="24737" b="14623"/>
          <a:stretch/>
        </p:blipFill>
        <p:spPr>
          <a:xfrm>
            <a:off x="6065600" y="1129461"/>
            <a:ext cx="3723600" cy="28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1338db1da1a_0_239"/>
          <p:cNvSpPr txBox="1"/>
          <p:nvPr/>
        </p:nvSpPr>
        <p:spPr>
          <a:xfrm>
            <a:off x="1096800" y="5772450"/>
            <a:ext cx="10506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6D9EEB"/>
                </a:solidFill>
              </a:rPr>
              <a:t>GROUNDWATER AVAILABILITY MAP/ </a:t>
            </a:r>
            <a:endParaRPr sz="2200" b="1" dirty="0">
              <a:solidFill>
                <a:srgbClr val="6D9EE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6D9EEB"/>
                </a:solidFill>
              </a:rPr>
              <a:t>                                          HYDROGEOLOGIC MAP/ </a:t>
            </a:r>
            <a:endParaRPr sz="2200" b="1" dirty="0">
              <a:solidFill>
                <a:srgbClr val="6D9EE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6D9EEB"/>
                </a:solidFill>
              </a:rPr>
              <a:t>                                                                        GROUNDWATER POTENTIAL MAP</a:t>
            </a:r>
            <a:endParaRPr sz="2200" b="1" dirty="0">
              <a:solidFill>
                <a:srgbClr val="6D9EEB"/>
              </a:solidFill>
            </a:endParaRPr>
          </a:p>
        </p:txBody>
      </p:sp>
      <p:sp>
        <p:nvSpPr>
          <p:cNvPr id="217" name="Google Shape;217;g1338db1da1a_0_239"/>
          <p:cNvSpPr txBox="1"/>
          <p:nvPr/>
        </p:nvSpPr>
        <p:spPr>
          <a:xfrm>
            <a:off x="1020600" y="3749763"/>
            <a:ext cx="117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INDONESIA</a:t>
            </a:r>
            <a:r>
              <a:rPr lang="en-US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1338db1da1a_0_239"/>
          <p:cNvSpPr txBox="1"/>
          <p:nvPr/>
        </p:nvSpPr>
        <p:spPr>
          <a:xfrm>
            <a:off x="4566738" y="5406613"/>
            <a:ext cx="72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INDIA</a:t>
            </a:r>
            <a:endParaRPr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1338db1da1a_0_239"/>
          <p:cNvSpPr txBox="1"/>
          <p:nvPr/>
        </p:nvSpPr>
        <p:spPr>
          <a:xfrm>
            <a:off x="10238763" y="4950688"/>
            <a:ext cx="173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UNITED KINGDOM</a:t>
            </a:r>
            <a:endParaRPr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1338db1da1a_0_239"/>
          <p:cNvSpPr txBox="1"/>
          <p:nvPr/>
        </p:nvSpPr>
        <p:spPr>
          <a:xfrm>
            <a:off x="6639963" y="4052713"/>
            <a:ext cx="249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UNITED STATES OF AMERICA</a:t>
            </a:r>
            <a:endParaRPr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1338db1da1a_0_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338db1da1a_0_233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1338db1da1a_0_233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1338db1da1a_0_233"/>
          <p:cNvSpPr txBox="1"/>
          <p:nvPr/>
        </p:nvSpPr>
        <p:spPr>
          <a:xfrm>
            <a:off x="153200" y="1535725"/>
            <a:ext cx="4025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Manually generated Groundwater Availability Map</a:t>
            </a:r>
            <a:endParaRPr sz="22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(circa </a:t>
            </a:r>
            <a:r>
              <a:rPr lang="en-US" sz="22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1980s)</a:t>
            </a:r>
            <a:endParaRPr sz="22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g1338db1da1a_0_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25" y="3308875"/>
            <a:ext cx="4828449" cy="335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1338db1da1a_0_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57150" y="1132350"/>
            <a:ext cx="4512350" cy="32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1338db1da1a_0_2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5275" y="3308875"/>
            <a:ext cx="4348750" cy="346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1338db1da1a_0_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1338db1da1a_0_227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1338db1da1a_0_227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g1338db1da1a_0_2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688" y="1210425"/>
            <a:ext cx="3496337" cy="5288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1338db1da1a_0_227"/>
          <p:cNvSpPr txBox="1"/>
          <p:nvPr/>
        </p:nvSpPr>
        <p:spPr>
          <a:xfrm>
            <a:off x="1214600" y="6509875"/>
            <a:ext cx="129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PHILIPPINES</a:t>
            </a:r>
            <a:r>
              <a:rPr lang="en-US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1338db1da1a_0_227"/>
          <p:cNvSpPr txBox="1"/>
          <p:nvPr/>
        </p:nvSpPr>
        <p:spPr>
          <a:xfrm>
            <a:off x="4496788" y="1058025"/>
            <a:ext cx="27495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GroundWater </a:t>
            </a:r>
            <a:endParaRPr sz="21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Availability Map </a:t>
            </a:r>
            <a:endParaRPr sz="21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of the Philippines</a:t>
            </a:r>
            <a:r>
              <a:rPr lang="en-US" sz="21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(Scale 1:2,500,000 )</a:t>
            </a:r>
            <a:endParaRPr sz="1800" i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g1338db1da1a_0_2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7363" y="2511224"/>
            <a:ext cx="2869545" cy="382515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43" name="Google Shape;243;g1338db1da1a_0_227"/>
          <p:cNvSpPr/>
          <p:nvPr/>
        </p:nvSpPr>
        <p:spPr>
          <a:xfrm>
            <a:off x="413350" y="1327354"/>
            <a:ext cx="1179476" cy="162807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" name="Google Shape;244;g1338db1da1a_0_227"/>
          <p:cNvCxnSpPr/>
          <p:nvPr/>
        </p:nvCxnSpPr>
        <p:spPr>
          <a:xfrm>
            <a:off x="1574325" y="2955425"/>
            <a:ext cx="2634900" cy="3382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" name="Google Shape;245;g1338db1da1a_0_227"/>
          <p:cNvCxnSpPr/>
          <p:nvPr/>
        </p:nvCxnSpPr>
        <p:spPr>
          <a:xfrm>
            <a:off x="1622323" y="1337187"/>
            <a:ext cx="2582402" cy="117396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6" name="Google Shape;246;g1338db1da1a_0_227"/>
          <p:cNvPicPr preferRelativeResize="0"/>
          <p:nvPr/>
        </p:nvPicPr>
        <p:blipFill rotWithShape="1">
          <a:blip r:embed="rId6">
            <a:alphaModFix/>
          </a:blip>
          <a:srcRect l="37011" t="21008" r="38576" b="4758"/>
          <a:stretch/>
        </p:blipFill>
        <p:spPr>
          <a:xfrm rot="-420004">
            <a:off x="8652384" y="2435119"/>
            <a:ext cx="2014385" cy="2902164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4710"/>
              </a:srgbClr>
            </a:outerShdw>
          </a:effectLst>
        </p:spPr>
      </p:pic>
      <p:sp>
        <p:nvSpPr>
          <p:cNvPr id="247" name="Google Shape;247;g1338db1da1a_0_227"/>
          <p:cNvSpPr/>
          <p:nvPr/>
        </p:nvSpPr>
        <p:spPr>
          <a:xfrm>
            <a:off x="8160885" y="5666440"/>
            <a:ext cx="3717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UNESCO/IAH Legend (1970) </a:t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Classification of hydrogeologic units</a:t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1338db1da1a_0_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338db1da1a_0_275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1338db1da1a_0_275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g1338db1da1a_0_275"/>
          <p:cNvPicPr preferRelativeResize="0"/>
          <p:nvPr/>
        </p:nvPicPr>
        <p:blipFill rotWithShape="1">
          <a:blip r:embed="rId4">
            <a:alphaModFix/>
          </a:blip>
          <a:srcRect t="5793" r="39057"/>
          <a:stretch/>
        </p:blipFill>
        <p:spPr>
          <a:xfrm>
            <a:off x="1117827" y="1924863"/>
            <a:ext cx="2931874" cy="45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1338db1da1a_0_2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2901" y="1906438"/>
            <a:ext cx="5811837" cy="45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1338db1da1a_0_275" descr="C:\Users\MGB\Documents\A_OFCL\GROUNDWATER ASSESSMENT PROJECT\2016\C_Camarines Norte_Phase 1\Photos2\10_20\20161020_104421.JPG"/>
          <p:cNvPicPr preferRelativeResize="0"/>
          <p:nvPr/>
        </p:nvPicPr>
        <p:blipFill rotWithShape="1">
          <a:blip r:embed="rId6">
            <a:alphaModFix/>
          </a:blip>
          <a:srcRect l="28057" t="17109" r="20002" b="9458"/>
          <a:stretch/>
        </p:blipFill>
        <p:spPr>
          <a:xfrm>
            <a:off x="3466442" y="1924863"/>
            <a:ext cx="4808538" cy="453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1338db1da1a_0_275"/>
          <p:cNvPicPr preferRelativeResize="0"/>
          <p:nvPr/>
        </p:nvPicPr>
        <p:blipFill rotWithShape="1">
          <a:blip r:embed="rId7">
            <a:alphaModFix/>
          </a:blip>
          <a:srcRect l="580" t="17290" r="26898" b="13269"/>
          <a:stretch/>
        </p:blipFill>
        <p:spPr>
          <a:xfrm>
            <a:off x="5870711" y="1924863"/>
            <a:ext cx="4733636" cy="453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1338db1da1a_0_275"/>
          <p:cNvSpPr/>
          <p:nvPr/>
        </p:nvSpPr>
        <p:spPr>
          <a:xfrm>
            <a:off x="1735139" y="1069689"/>
            <a:ext cx="55722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METHODOLOGY/PROJECT ACTIVITIES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60" name="Google Shape;260;g1338db1da1a_0_275"/>
          <p:cNvSpPr txBox="1"/>
          <p:nvPr/>
        </p:nvSpPr>
        <p:spPr>
          <a:xfrm>
            <a:off x="1524001" y="1537138"/>
            <a:ext cx="252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WELL INVENTORY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1338db1da1a_0_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1338db1da1a_0_281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338db1da1a_0_281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g1338db1da1a_0_281"/>
          <p:cNvPicPr preferRelativeResize="0"/>
          <p:nvPr/>
        </p:nvPicPr>
        <p:blipFill rotWithShape="1">
          <a:blip r:embed="rId4">
            <a:alphaModFix/>
          </a:blip>
          <a:srcRect l="27741" t="12827" r="12198" b="17872"/>
          <a:stretch/>
        </p:blipFill>
        <p:spPr>
          <a:xfrm>
            <a:off x="1713763" y="1786150"/>
            <a:ext cx="6343650" cy="487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1338db1da1a_0_281" descr="C:\Users\MGB\Documents\A_OFCL\GROUNDWATER ASSESSMENT PROJECT\2017\A_ Bohol\Photos\20120112_124157.JPG"/>
          <p:cNvPicPr preferRelativeResize="0"/>
          <p:nvPr/>
        </p:nvPicPr>
        <p:blipFill rotWithShape="1">
          <a:blip r:embed="rId5">
            <a:alphaModFix/>
          </a:blip>
          <a:srcRect l="11790" t="14347" r="37910" b="3711"/>
          <a:stretch/>
        </p:blipFill>
        <p:spPr>
          <a:xfrm>
            <a:off x="2204244" y="1802824"/>
            <a:ext cx="4462463" cy="48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1338db1da1a_0_281"/>
          <p:cNvPicPr preferRelativeResize="0"/>
          <p:nvPr/>
        </p:nvPicPr>
        <p:blipFill rotWithShape="1">
          <a:blip r:embed="rId6">
            <a:alphaModFix/>
          </a:blip>
          <a:srcRect l="21118" t="15119" r="15118" b="10397"/>
          <a:stretch/>
        </p:blipFill>
        <p:spPr>
          <a:xfrm>
            <a:off x="2999656" y="1774825"/>
            <a:ext cx="5643561" cy="494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1338db1da1a_0_281"/>
          <p:cNvPicPr preferRelativeResize="0"/>
          <p:nvPr/>
        </p:nvPicPr>
        <p:blipFill rotWithShape="1">
          <a:blip r:embed="rId7">
            <a:alphaModFix/>
          </a:blip>
          <a:srcRect l="7162" t="19758" r="18077" b="11921"/>
          <a:stretch/>
        </p:blipFill>
        <p:spPr>
          <a:xfrm>
            <a:off x="3603624" y="1813430"/>
            <a:ext cx="70643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1338db1da1a_0_281"/>
          <p:cNvSpPr/>
          <p:nvPr/>
        </p:nvSpPr>
        <p:spPr>
          <a:xfrm>
            <a:off x="1706412" y="974403"/>
            <a:ext cx="55722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METHODOLOGY/PROJECT ACTIVITIES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273" name="Google Shape;273;g1338db1da1a_0_281"/>
          <p:cNvSpPr txBox="1"/>
          <p:nvPr/>
        </p:nvSpPr>
        <p:spPr>
          <a:xfrm>
            <a:off x="1713781" y="1377373"/>
            <a:ext cx="260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WATER SAMPLING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1338db1da1a_0_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1338db1da1a_0_319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1338db1da1a_0_319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g1338db1da1a_0_319" descr="C:\Users\MGB\Documents\A_OFCL\GROUNDWATER ASSESSMENT PROJECT\2019\AA_Alfonso Cavite\ALFONSO FINAL TECHNICAL REPORT BY MAAC\ALF_Tech Report\ALF Compiled\_Figs\ALF_tech report\Slide5.JPG"/>
          <p:cNvPicPr preferRelativeResize="0"/>
          <p:nvPr/>
        </p:nvPicPr>
        <p:blipFill rotWithShape="1">
          <a:blip r:embed="rId4">
            <a:alphaModFix/>
          </a:blip>
          <a:srcRect l="15315" t="17477" r="21031" b="37289"/>
          <a:stretch/>
        </p:blipFill>
        <p:spPr>
          <a:xfrm>
            <a:off x="4612326" y="4227427"/>
            <a:ext cx="2383105" cy="2257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2" name="Google Shape;282;g1338db1da1a_0_319"/>
          <p:cNvGraphicFramePr/>
          <p:nvPr/>
        </p:nvGraphicFramePr>
        <p:xfrm>
          <a:off x="265680" y="4451012"/>
          <a:ext cx="3809800" cy="2054380"/>
        </p:xfrm>
        <a:graphic>
          <a:graphicData uri="http://schemas.openxmlformats.org/drawingml/2006/table">
            <a:tbl>
              <a:tblPr>
                <a:noFill/>
                <a:tableStyleId>{8399BF2B-D8BF-4288-A408-39B1100469BA}</a:tableStyleId>
              </a:tblPr>
              <a:tblGrid>
                <a:gridCol w="634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4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3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77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Layer No.</a:t>
                      </a:r>
                      <a:endParaRPr/>
                    </a:p>
                  </a:txBody>
                  <a:tcPr marL="9525" marR="9525" marT="95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Resistivity Value (</a:t>
                      </a: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Ω</a:t>
                      </a: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-m)</a:t>
                      </a:r>
                      <a:endParaRPr/>
                    </a:p>
                  </a:txBody>
                  <a:tcPr marL="9525" marR="9525" marT="95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Thickness (in meter)</a:t>
                      </a:r>
                      <a:endParaRPr/>
                    </a:p>
                  </a:txBody>
                  <a:tcPr marL="9525" marR="9525" marT="95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Depth (in meter)</a:t>
                      </a:r>
                      <a:endParaRPr/>
                    </a:p>
                  </a:txBody>
                  <a:tcPr marL="9525" marR="9525" marT="95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BE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35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47.5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83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117.1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83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61.7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1.4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83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37.1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16.5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7.4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83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66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23.9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83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110.4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89.9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83" name="Google Shape;283;g1338db1da1a_0_319"/>
          <p:cNvPicPr preferRelativeResize="0"/>
          <p:nvPr/>
        </p:nvPicPr>
        <p:blipFill rotWithShape="1">
          <a:blip r:embed="rId5">
            <a:alphaModFix/>
          </a:blip>
          <a:srcRect t="8558" b="10239"/>
          <a:stretch/>
        </p:blipFill>
        <p:spPr>
          <a:xfrm>
            <a:off x="7304426" y="1383500"/>
            <a:ext cx="4269101" cy="247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338db1da1a_0_3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3255" y="1815771"/>
            <a:ext cx="3027715" cy="23846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85" name="Google Shape;285;g1338db1da1a_0_319"/>
          <p:cNvPicPr preferRelativeResize="0"/>
          <p:nvPr/>
        </p:nvPicPr>
        <p:blipFill rotWithShape="1">
          <a:blip r:embed="rId7">
            <a:alphaModFix/>
          </a:blip>
          <a:srcRect l="2219" t="18066" r="8278"/>
          <a:stretch/>
        </p:blipFill>
        <p:spPr>
          <a:xfrm>
            <a:off x="7304425" y="3836400"/>
            <a:ext cx="4269100" cy="28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338db1da1a_0_3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33380" y="1724704"/>
            <a:ext cx="3534570" cy="2287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1338db1da1a_0_319"/>
          <p:cNvSpPr/>
          <p:nvPr/>
        </p:nvSpPr>
        <p:spPr>
          <a:xfrm>
            <a:off x="1597059" y="990142"/>
            <a:ext cx="55722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METHODOLOGY/PROJECT ACTIVITIES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288" name="Google Shape;288;g1338db1da1a_0_319"/>
          <p:cNvSpPr txBox="1"/>
          <p:nvPr/>
        </p:nvSpPr>
        <p:spPr>
          <a:xfrm>
            <a:off x="1627138" y="1383506"/>
            <a:ext cx="346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GEORESISTIVITY SURVEY 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1338db1da1a_0_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1338db1da1a_0_313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1338db1da1a_0_313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g1338db1da1a_0_313" descr="C:\Users\M&amp;GB\Documents\A_OFCL\MAPS\Groundwater availability\gwavail_phil.jpg"/>
          <p:cNvPicPr preferRelativeResize="0"/>
          <p:nvPr/>
        </p:nvPicPr>
        <p:blipFill rotWithShape="1">
          <a:blip r:embed="rId4">
            <a:alphaModFix/>
          </a:blip>
          <a:srcRect l="4329" t="3589" r="3759" b="8227"/>
          <a:stretch/>
        </p:blipFill>
        <p:spPr>
          <a:xfrm>
            <a:off x="202050" y="1353342"/>
            <a:ext cx="3331175" cy="506066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97" name="Google Shape;297;g1338db1da1a_0_3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3350" y="1408775"/>
            <a:ext cx="3115800" cy="487960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98" name="Google Shape;298;g1338db1da1a_0_313"/>
          <p:cNvSpPr/>
          <p:nvPr/>
        </p:nvSpPr>
        <p:spPr>
          <a:xfrm>
            <a:off x="3661125" y="3513100"/>
            <a:ext cx="360000" cy="26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338db1da1a_0_313"/>
          <p:cNvSpPr/>
          <p:nvPr/>
        </p:nvSpPr>
        <p:spPr>
          <a:xfrm>
            <a:off x="754177" y="3781895"/>
            <a:ext cx="824700" cy="1068300"/>
          </a:xfrm>
          <a:prstGeom prst="ellipse">
            <a:avLst/>
          </a:prstGeom>
          <a:noFill/>
          <a:ln w="5715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0" name="Google Shape;300;g1338db1da1a_0_313"/>
          <p:cNvCxnSpPr/>
          <p:nvPr/>
        </p:nvCxnSpPr>
        <p:spPr>
          <a:xfrm rot="10800000" flipH="1">
            <a:off x="1162027" y="1438970"/>
            <a:ext cx="2967600" cy="2374800"/>
          </a:xfrm>
          <a:prstGeom prst="straightConnector1">
            <a:avLst/>
          </a:prstGeom>
          <a:noFill/>
          <a:ln w="57150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1" name="Google Shape;301;g1338db1da1a_0_313"/>
          <p:cNvCxnSpPr>
            <a:stCxn id="299" idx="4"/>
          </p:cNvCxnSpPr>
          <p:nvPr/>
        </p:nvCxnSpPr>
        <p:spPr>
          <a:xfrm>
            <a:off x="1166527" y="4850195"/>
            <a:ext cx="3000600" cy="1391100"/>
          </a:xfrm>
          <a:prstGeom prst="straightConnector1">
            <a:avLst/>
          </a:prstGeom>
          <a:noFill/>
          <a:ln w="57150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2" name="Google Shape;302;g1338db1da1a_0_3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4125" y="1461849"/>
            <a:ext cx="3133800" cy="424796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338db1da1a_0_313"/>
          <p:cNvSpPr txBox="1"/>
          <p:nvPr/>
        </p:nvSpPr>
        <p:spPr>
          <a:xfrm>
            <a:off x="1042238" y="6268714"/>
            <a:ext cx="1980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National</a:t>
            </a:r>
            <a:endParaRPr sz="18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Scale 1:2,500,00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1338db1da1a_0_313"/>
          <p:cNvSpPr txBox="1"/>
          <p:nvPr/>
        </p:nvSpPr>
        <p:spPr>
          <a:xfrm>
            <a:off x="4314725" y="61918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Regional ( Provincial level)</a:t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Scale 1:250,000</a:t>
            </a:r>
            <a:endParaRPr sz="1800"/>
          </a:p>
        </p:txBody>
      </p:sp>
      <p:sp>
        <p:nvSpPr>
          <p:cNvPr id="305" name="Google Shape;305;g1338db1da1a_0_313"/>
          <p:cNvSpPr txBox="1"/>
          <p:nvPr/>
        </p:nvSpPr>
        <p:spPr>
          <a:xfrm>
            <a:off x="7458675" y="5709825"/>
            <a:ext cx="1554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2016 - 20</a:t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2017 - 31</a:t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2018 - 25      </a:t>
            </a:r>
            <a:r>
              <a:rPr lang="en-US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endParaRPr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1338db1da1a_0_313"/>
          <p:cNvSpPr txBox="1"/>
          <p:nvPr/>
        </p:nvSpPr>
        <p:spPr>
          <a:xfrm>
            <a:off x="8798200" y="5765500"/>
            <a:ext cx="3331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TOTAL = 76  ( 93% of the total 81   </a:t>
            </a:r>
            <a:endParaRPr sz="17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               Provinces in the Phil</a:t>
            </a:r>
            <a:endParaRPr sz="17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animBg="1"/>
      <p:bldP spid="299" grpId="0" animBg="1"/>
      <p:bldP spid="304" grpId="0"/>
      <p:bldP spid="305" grpId="0"/>
      <p:bldP spid="3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1338db1da1a_0_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1338db1da1a_0_269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1338db1da1a_0_269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g1338db1da1a_0_2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699" y="1329975"/>
            <a:ext cx="3581100" cy="53555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g1338db1da1a_0_269" descr="J:\hydrogeologic map_i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0169" y="1740288"/>
            <a:ext cx="3562886" cy="491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1338db1da1a_0_2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79425" y="2688175"/>
            <a:ext cx="4536376" cy="39715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85187" y="1176086"/>
            <a:ext cx="3299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GROUNDWATER AVAILABILITY MAP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4453" y="1376310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Provincial level, 1:250,000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1338db1da1a_0_3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1338db1da1a_0_379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1338db1da1a_0_379"/>
          <p:cNvSpPr txBox="1"/>
          <p:nvPr/>
        </p:nvSpPr>
        <p:spPr>
          <a:xfrm>
            <a:off x="8829575" y="5042050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1338db1da1a_0_379"/>
          <p:cNvSpPr/>
          <p:nvPr/>
        </p:nvSpPr>
        <p:spPr>
          <a:xfrm>
            <a:off x="3842154" y="3832804"/>
            <a:ext cx="543600" cy="39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g1338db1da1a_0_379"/>
          <p:cNvPicPr preferRelativeResize="0"/>
          <p:nvPr/>
        </p:nvPicPr>
        <p:blipFill rotWithShape="1">
          <a:blip r:embed="rId4">
            <a:alphaModFix/>
          </a:blip>
          <a:srcRect l="3043" t="2402" r="32336" b="19855"/>
          <a:stretch/>
        </p:blipFill>
        <p:spPr>
          <a:xfrm>
            <a:off x="116900" y="1361503"/>
            <a:ext cx="3652201" cy="464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1338db1da1a_0_3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4800" y="1678925"/>
            <a:ext cx="2560523" cy="4355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Google Shape;327;g1338db1da1a_0_379"/>
          <p:cNvCxnSpPr/>
          <p:nvPr/>
        </p:nvCxnSpPr>
        <p:spPr>
          <a:xfrm flipV="1">
            <a:off x="1113384" y="1719131"/>
            <a:ext cx="3464836" cy="1448026"/>
          </a:xfrm>
          <a:prstGeom prst="straightConnector1">
            <a:avLst/>
          </a:prstGeom>
          <a:noFill/>
          <a:ln w="38100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8" name="Google Shape;328;g1338db1da1a_0_379"/>
          <p:cNvCxnSpPr>
            <a:stCxn id="329" idx="4"/>
          </p:cNvCxnSpPr>
          <p:nvPr/>
        </p:nvCxnSpPr>
        <p:spPr>
          <a:xfrm>
            <a:off x="1113384" y="3546657"/>
            <a:ext cx="3502200" cy="2470500"/>
          </a:xfrm>
          <a:prstGeom prst="straightConnector1">
            <a:avLst/>
          </a:prstGeom>
          <a:noFill/>
          <a:ln w="38100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9" name="Google Shape;329;g1338db1da1a_0_379"/>
          <p:cNvSpPr/>
          <p:nvPr/>
        </p:nvSpPr>
        <p:spPr>
          <a:xfrm>
            <a:off x="1009434" y="3191757"/>
            <a:ext cx="207900" cy="354900"/>
          </a:xfrm>
          <a:prstGeom prst="ellipse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g1338db1da1a_0_3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1450" y="1605358"/>
            <a:ext cx="2932800" cy="406888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1338db1da1a_0_379"/>
          <p:cNvSpPr txBox="1"/>
          <p:nvPr/>
        </p:nvSpPr>
        <p:spPr>
          <a:xfrm>
            <a:off x="274212" y="6015381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Regional (Provincial level)</a:t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Scale 1:250,000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2" name="Google Shape;332;g1338db1da1a_0_379"/>
          <p:cNvSpPr txBox="1"/>
          <p:nvPr/>
        </p:nvSpPr>
        <p:spPr>
          <a:xfrm>
            <a:off x="3801280" y="6023050"/>
            <a:ext cx="417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Semi-detailed  (Municipal/City  level)</a:t>
            </a:r>
            <a:endParaRPr sz="17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Scale </a:t>
            </a:r>
            <a:r>
              <a:rPr lang="en-US" sz="17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1:50,000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333" name="Google Shape;333;g1338db1da1a_0_379"/>
          <p:cNvSpPr txBox="1"/>
          <p:nvPr/>
        </p:nvSpPr>
        <p:spPr>
          <a:xfrm>
            <a:off x="9625675" y="5814775"/>
            <a:ext cx="28392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00"/>
                </a:solidFill>
              </a:rPr>
              <a:t>T</a:t>
            </a:r>
            <a:r>
              <a:rPr lang="en-US" sz="1700" dirty="0">
                <a:solidFill>
                  <a:srgbClr val="FFFF00"/>
                </a:solidFill>
              </a:rPr>
              <a:t>OTAL   -193  </a:t>
            </a:r>
            <a:endParaRPr sz="1700"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00"/>
                </a:solidFill>
              </a:rPr>
              <a:t>(</a:t>
            </a:r>
            <a:r>
              <a:rPr lang="en-US" sz="1500" dirty="0">
                <a:solidFill>
                  <a:srgbClr val="FFFF00"/>
                </a:solidFill>
              </a:rPr>
              <a:t>12% of 1,506</a:t>
            </a:r>
            <a:endParaRPr sz="1000" b="1"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FFFF00"/>
                </a:solidFill>
              </a:rPr>
              <a:t>municipalities/cities in th</a:t>
            </a:r>
            <a:r>
              <a:rPr lang="en-US" sz="1000" b="1" dirty="0">
                <a:solidFill>
                  <a:srgbClr val="FFFF00"/>
                </a:solidFill>
              </a:rPr>
              <a:t>e Phil</a:t>
            </a:r>
            <a:r>
              <a:rPr lang="en-US" sz="1200" b="1" dirty="0">
                <a:solidFill>
                  <a:srgbClr val="FFFF00"/>
                </a:solidFill>
              </a:rPr>
              <a:t>)</a:t>
            </a:r>
            <a:r>
              <a:rPr lang="en-US" sz="900" b="1" dirty="0">
                <a:solidFill>
                  <a:srgbClr val="FFFF00"/>
                </a:solidFill>
              </a:rPr>
              <a:t> </a:t>
            </a:r>
            <a:endParaRPr sz="900" dirty="0">
              <a:solidFill>
                <a:srgbClr val="FFFF00"/>
              </a:solidFill>
            </a:endParaRPr>
          </a:p>
        </p:txBody>
      </p:sp>
      <p:sp>
        <p:nvSpPr>
          <p:cNvPr id="334" name="Google Shape;334;g1338db1da1a_0_379"/>
          <p:cNvSpPr txBox="1"/>
          <p:nvPr/>
        </p:nvSpPr>
        <p:spPr>
          <a:xfrm>
            <a:off x="8302275" y="5797200"/>
            <a:ext cx="11370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7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019 - 92</a:t>
            </a:r>
            <a:endParaRPr sz="17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2020 - 49</a:t>
            </a:r>
            <a:endParaRPr sz="17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2021 - 52</a:t>
            </a:r>
            <a:endParaRPr sz="17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9" grpId="0" animBg="1"/>
      <p:bldP spid="332" grpId="0"/>
      <p:bldP spid="333" grpId="0"/>
      <p:bldP spid="3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g1338db1da1a_0_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1338db1da1a_0_367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1338db1da1a_0_367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g1338db1da1a_0_3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71" y="1929650"/>
            <a:ext cx="4199224" cy="31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1338db1da1a_0_367" descr="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6652" y="3184542"/>
            <a:ext cx="4391075" cy="32498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44" name="Google Shape;344;g1338db1da1a_0_3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2234" y="1929650"/>
            <a:ext cx="4391074" cy="3070100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85187" y="1176086"/>
            <a:ext cx="5493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GROUNDWATER AVAILABILITY MAP /HYDROGEOLOGIC  MAP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0026" y="1376310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Municipal  level, 1:50,000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888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0e673db40_0_65"/>
          <p:cNvSpPr txBox="1"/>
          <p:nvPr/>
        </p:nvSpPr>
        <p:spPr>
          <a:xfrm>
            <a:off x="286125" y="1037000"/>
            <a:ext cx="4084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g130e673db40_0_65"/>
          <p:cNvSpPr txBox="1"/>
          <p:nvPr/>
        </p:nvSpPr>
        <p:spPr>
          <a:xfrm>
            <a:off x="2882313" y="1825080"/>
            <a:ext cx="2108511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Mining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Sector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130e673db40_0_65"/>
          <p:cNvSpPr txBox="1"/>
          <p:nvPr/>
        </p:nvSpPr>
        <p:spPr>
          <a:xfrm>
            <a:off x="7903516" y="1819584"/>
            <a:ext cx="372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1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Geological Sciences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Sector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g130e673db40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125" y="2289425"/>
            <a:ext cx="6153175" cy="41632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130e673db40_0_65"/>
          <p:cNvSpPr txBox="1"/>
          <p:nvPr/>
        </p:nvSpPr>
        <p:spPr>
          <a:xfrm>
            <a:off x="483575" y="4527738"/>
            <a:ext cx="4556400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●"/>
            </a:pPr>
            <a:r>
              <a:rPr lang="en-US" sz="2200" b="1" dirty="0">
                <a:solidFill>
                  <a:schemeClr val="tx1"/>
                </a:solidFill>
              </a:rPr>
              <a:t>Mine Rehabilitation Program</a:t>
            </a:r>
            <a:endParaRPr sz="2200" b="1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97" name="Google Shape;97;g130e673db40_0_65"/>
          <p:cNvSpPr txBox="1"/>
          <p:nvPr/>
        </p:nvSpPr>
        <p:spPr>
          <a:xfrm>
            <a:off x="483575" y="2964475"/>
            <a:ext cx="5955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Char char="●"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Mineral Investment Promotion Program</a:t>
            </a:r>
            <a:endParaRPr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130e673db40_0_65"/>
          <p:cNvSpPr txBox="1"/>
          <p:nvPr/>
        </p:nvSpPr>
        <p:spPr>
          <a:xfrm>
            <a:off x="488825" y="3778025"/>
            <a:ext cx="6153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Char char="●"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Mining Industry Development Program</a:t>
            </a:r>
            <a:endParaRPr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g130e673db40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187" y="2289424"/>
            <a:ext cx="5060852" cy="416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130e673db40_0_65"/>
          <p:cNvSpPr txBox="1"/>
          <p:nvPr/>
        </p:nvSpPr>
        <p:spPr>
          <a:xfrm>
            <a:off x="6903777" y="2568578"/>
            <a:ext cx="4211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Char char="●"/>
            </a:pPr>
            <a:r>
              <a:rPr lang="en-US" sz="21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2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eohazard</a:t>
            </a:r>
            <a:r>
              <a:rPr lang="en-US" sz="2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Assessment </a:t>
            </a:r>
            <a:endParaRPr sz="26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endParaRPr sz="2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130e673db40_0_65"/>
          <p:cNvSpPr txBox="1"/>
          <p:nvPr/>
        </p:nvSpPr>
        <p:spPr>
          <a:xfrm>
            <a:off x="6963298" y="3499200"/>
            <a:ext cx="4678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Char char="●"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eologic Survey and </a:t>
            </a:r>
            <a:endParaRPr sz="2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Exploration </a:t>
            </a:r>
            <a:r>
              <a:rPr lang="en-US" sz="2500" b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Program </a:t>
            </a:r>
            <a:endParaRPr sz="2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130e673db40_0_65"/>
          <p:cNvSpPr txBox="1"/>
          <p:nvPr/>
        </p:nvSpPr>
        <p:spPr>
          <a:xfrm>
            <a:off x="6903777" y="4624672"/>
            <a:ext cx="43269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500"/>
              <a:buFont typeface="Calibri"/>
              <a:buChar char="●"/>
            </a:pPr>
            <a:r>
              <a:rPr lang="en-US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Mineral Reservation Project</a:t>
            </a:r>
            <a:endParaRPr sz="2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130e673db40_0_65"/>
          <p:cNvSpPr txBox="1"/>
          <p:nvPr/>
        </p:nvSpPr>
        <p:spPr>
          <a:xfrm>
            <a:off x="6953466" y="5551834"/>
            <a:ext cx="3896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500"/>
              <a:buFont typeface="Calibri"/>
              <a:buChar char="●"/>
            </a:pPr>
            <a:r>
              <a:rPr lang="en-US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Groundwater Resource Assessment Program</a:t>
            </a:r>
            <a:endParaRPr sz="2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g130e673db40_0_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75" y="13175"/>
            <a:ext cx="7160969" cy="118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130e673db40_0_65"/>
          <p:cNvSpPr txBox="1"/>
          <p:nvPr/>
        </p:nvSpPr>
        <p:spPr>
          <a:xfrm>
            <a:off x="7259550" y="101375"/>
            <a:ext cx="53148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MGB is the agency that </a:t>
            </a:r>
            <a:r>
              <a:rPr lang="en-US" sz="19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directly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charge </a:t>
            </a:r>
            <a:r>
              <a:rPr lang="en-US" sz="19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administration and disposition of the country’s mineral lands and mineral resource</a:t>
            </a:r>
            <a:endParaRPr sz="19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130e673db40_0_65"/>
          <p:cNvSpPr txBox="1"/>
          <p:nvPr/>
        </p:nvSpPr>
        <p:spPr>
          <a:xfrm>
            <a:off x="3565475" y="1402112"/>
            <a:ext cx="614879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MAJOR PROJECTS/PROGRAMS/ACTIVITIES ( PPAs)</a:t>
            </a:r>
            <a:endParaRPr sz="22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101" grpId="0"/>
      <p:bldP spid="102" grpId="0"/>
      <p:bldP spid="103" grpId="0"/>
      <p:bldP spid="10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1338db1da1a_0_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1338db1da1a_0_373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1338db1da1a_0_373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52" name="Google Shape;352;g1338db1da1a_0_373"/>
          <p:cNvGraphicFramePr/>
          <p:nvPr>
            <p:extLst>
              <p:ext uri="{D42A27DB-BD31-4B8C-83A1-F6EECF244321}">
                <p14:modId xmlns:p14="http://schemas.microsoft.com/office/powerpoint/2010/main" val="394976515"/>
              </p:ext>
            </p:extLst>
          </p:nvPr>
        </p:nvGraphicFramePr>
        <p:xfrm>
          <a:off x="3545106" y="1546939"/>
          <a:ext cx="5358125" cy="1548305"/>
        </p:xfrm>
        <a:graphic>
          <a:graphicData uri="http://schemas.openxmlformats.org/drawingml/2006/table">
            <a:tbl>
              <a:tblPr firstRow="1" bandRow="1">
                <a:noFill/>
                <a:tableStyleId>{571C3B23-BD75-4519-8AE5-1799704BF6B7}</a:tableStyleId>
              </a:tblPr>
              <a:tblGrid>
                <a:gridCol w="1289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8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FF"/>
                          </a:solidFill>
                        </a:rPr>
                        <a:t>Blue  area </a:t>
                      </a:r>
                      <a:endParaRPr sz="1400" u="none" strike="noStrike" cap="none" dirty="0">
                        <a:solidFill>
                          <a:srgbClr val="0000FF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159,473.50 km</a:t>
                      </a:r>
                      <a:r>
                        <a:rPr lang="en-US" sz="1400" u="none" strike="noStrike" cap="none" baseline="30000"/>
                        <a:t>2</a:t>
                      </a:r>
                      <a:endParaRPr sz="1400" u="none" strike="noStrike" cap="none" baseline="30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Well yield </a:t>
                      </a:r>
                      <a:endParaRPr sz="13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Max of 150 </a:t>
                      </a:r>
                      <a:r>
                        <a:rPr lang="en-US" sz="1300" dirty="0" err="1"/>
                        <a:t>lps</a:t>
                      </a:r>
                      <a:r>
                        <a:rPr lang="en-US" sz="1300" dirty="0"/>
                        <a:t> to min </a:t>
                      </a:r>
                      <a:r>
                        <a:rPr lang="en-US" sz="1300" dirty="0" smtClean="0"/>
                        <a:t>of 5 </a:t>
                      </a:r>
                      <a:r>
                        <a:rPr lang="en-US" sz="1300" dirty="0" err="1" smtClean="0"/>
                        <a:t>lps</a:t>
                      </a:r>
                      <a:endParaRPr sz="13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38761D"/>
                          </a:solidFill>
                        </a:rPr>
                        <a:t>Green Area</a:t>
                      </a:r>
                      <a:endParaRPr sz="1400" b="1" u="none" strike="noStrike" cap="none" dirty="0">
                        <a:solidFill>
                          <a:srgbClr val="38761D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60,32.24 </a:t>
                      </a:r>
                      <a:r>
                        <a:rPr lang="en-US" b="1" dirty="0"/>
                        <a:t>km</a:t>
                      </a:r>
                      <a:r>
                        <a:rPr lang="en-US" b="1" baseline="30000" dirty="0"/>
                        <a:t>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300" b="1" dirty="0"/>
                        <a:t>Well yield </a:t>
                      </a:r>
                      <a:endParaRPr sz="13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300" b="1" dirty="0"/>
                        <a:t>Max </a:t>
                      </a:r>
                      <a:r>
                        <a:rPr lang="en-US" sz="1300" b="1" dirty="0" smtClean="0"/>
                        <a:t>60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</a:rPr>
                        <a:t>lps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to min of 2 </a:t>
                      </a:r>
                      <a:r>
                        <a:rPr lang="en-US" sz="1300" b="1" dirty="0" err="1">
                          <a:solidFill>
                            <a:schemeClr val="tx1"/>
                          </a:solidFill>
                        </a:rPr>
                        <a:t>lps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9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B45F06"/>
                          </a:solidFill>
                        </a:rPr>
                        <a:t>Brown Area</a:t>
                      </a:r>
                      <a:endParaRPr sz="1400" b="1" u="none" strike="noStrike" cap="none" dirty="0">
                        <a:solidFill>
                          <a:srgbClr val="B45F06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80,202.26 </a:t>
                      </a:r>
                      <a:r>
                        <a:rPr lang="en-US" b="1" dirty="0"/>
                        <a:t>km</a:t>
                      </a:r>
                      <a:r>
                        <a:rPr lang="en-US" b="1" baseline="30000" dirty="0"/>
                        <a:t>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300" b="1" dirty="0"/>
                        <a:t>Well yield </a:t>
                      </a:r>
                      <a:endParaRPr sz="1300" b="1" dirty="0" smtClean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300" b="1" dirty="0" smtClean="0"/>
                        <a:t>Max of 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20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</a:rPr>
                        <a:t>lps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 to &lt;  2 </a:t>
                      </a:r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</a:rPr>
                        <a:t>lps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53" name="Google Shape;353;g1338db1da1a_0_373"/>
          <p:cNvSpPr/>
          <p:nvPr/>
        </p:nvSpPr>
        <p:spPr>
          <a:xfrm>
            <a:off x="8857875" y="1640579"/>
            <a:ext cx="3019051" cy="143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175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Calibri"/>
              <a:buChar char="●"/>
            </a:pPr>
            <a:r>
              <a:rPr lang="en-US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4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pproximately 50,000 square km (or 3</a:t>
            </a:r>
            <a:r>
              <a:rPr lang="en-US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1 % of the blue area) </a:t>
            </a:r>
            <a:r>
              <a:rPr lang="en-US" sz="1400" b="0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is considered groundwater </a:t>
            </a:r>
            <a:r>
              <a:rPr lang="en-US" sz="14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reservoir contributing about 14% of the total water resource potential of the country </a:t>
            </a:r>
            <a:r>
              <a:rPr lang="en-US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1338db1da1a_0_373"/>
          <p:cNvSpPr txBox="1"/>
          <p:nvPr/>
        </p:nvSpPr>
        <p:spPr>
          <a:xfrm>
            <a:off x="8903231" y="3438532"/>
            <a:ext cx="2855769" cy="87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Calibri"/>
              <a:buChar char="●"/>
            </a:pPr>
            <a:r>
              <a:rPr lang="en-US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Regions I, II,  III  and VII  have the highest potential while Region X has the lowest.  </a:t>
            </a:r>
            <a:endParaRPr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g1338db1da1a_0_3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06175"/>
            <a:ext cx="3437384" cy="48562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54;g1338db1da1a_0_373"/>
          <p:cNvSpPr txBox="1"/>
          <p:nvPr/>
        </p:nvSpPr>
        <p:spPr>
          <a:xfrm>
            <a:off x="8918313" y="4517187"/>
            <a:ext cx="3263413" cy="156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Calibri"/>
              <a:buChar char="●"/>
            </a:pPr>
            <a:r>
              <a:rPr lang="en-US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Assessment priority is given to province experiencing water supply shortages due to the effect of climate change &amp; increase water demand from rapid population and economic  growth</a:t>
            </a:r>
            <a:endParaRPr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835" y="3459351"/>
            <a:ext cx="5413958" cy="2779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/>
      <p:bldP spid="35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3219709e46_0_27"/>
          <p:cNvSpPr txBox="1"/>
          <p:nvPr/>
        </p:nvSpPr>
        <p:spPr>
          <a:xfrm>
            <a:off x="2404350" y="1627625"/>
            <a:ext cx="77481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45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www.mgb.gov.ph</a:t>
            </a:r>
            <a:endParaRPr sz="4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4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4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 Link:</a:t>
            </a:r>
            <a:endParaRPr sz="4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4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lgsd.mgb.gov.ph/mgbgoogle</a:t>
            </a:r>
            <a:endParaRPr sz="4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g13219709e46_0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7125" y="155725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13219709e46_0_27"/>
          <p:cNvSpPr txBox="1"/>
          <p:nvPr/>
        </p:nvSpPr>
        <p:spPr>
          <a:xfrm>
            <a:off x="3905700" y="5200050"/>
            <a:ext cx="4960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mail us: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600" b="1">
                <a:latin typeface="Calibri"/>
                <a:ea typeface="Calibri"/>
                <a:cs typeface="Calibri"/>
                <a:sym typeface="Calibri"/>
              </a:rPr>
              <a:t>   h</a:t>
            </a: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egs@mgb.gov.ph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7"/>
          <p:cNvPicPr preferRelativeResize="0"/>
          <p:nvPr/>
        </p:nvPicPr>
        <p:blipFill rotWithShape="1">
          <a:blip r:embed="rId3">
            <a:alphaModFix/>
          </a:blip>
          <a:srcRect l="16616" t="27649" r="30290" b="14104"/>
          <a:stretch/>
        </p:blipFill>
        <p:spPr>
          <a:xfrm>
            <a:off x="646629" y="41103"/>
            <a:ext cx="10666176" cy="658210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7"/>
          <p:cNvSpPr txBox="1"/>
          <p:nvPr/>
        </p:nvSpPr>
        <p:spPr>
          <a:xfrm>
            <a:off x="858424" y="631250"/>
            <a:ext cx="8740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THANK YOU FO</a:t>
            </a:r>
            <a:r>
              <a:rPr lang="en-US" sz="4400" b="1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R </a:t>
            </a:r>
            <a:r>
              <a:rPr lang="en-US" sz="4400" b="1" i="0" u="none" strike="noStrike" cap="non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LISTENIN</a:t>
            </a:r>
            <a:r>
              <a:rPr lang="en-US" sz="4400" b="0" i="0" u="none" strike="noStrike" cap="non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G</a:t>
            </a:r>
            <a:endParaRPr sz="4400" b="0" i="0" u="none" strike="noStrike" cap="non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133f683a87a_0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133f683a87a_0_50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133f683a87a_0_50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133f683a87a_0_50"/>
          <p:cNvSpPr txBox="1"/>
          <p:nvPr/>
        </p:nvSpPr>
        <p:spPr>
          <a:xfrm>
            <a:off x="4206502" y="1255518"/>
            <a:ext cx="3629808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GROUNDWATER QUALITY</a:t>
            </a:r>
            <a:endParaRPr sz="21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346" y="1948527"/>
            <a:ext cx="1073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</a:rPr>
              <a:t>In general, </a:t>
            </a:r>
            <a:r>
              <a:rPr lang="en-US" sz="1800" dirty="0" err="1" smtClean="0">
                <a:solidFill>
                  <a:srgbClr val="FFFF00"/>
                </a:solidFill>
              </a:rPr>
              <a:t>growndwater</a:t>
            </a:r>
            <a:r>
              <a:rPr lang="en-US" sz="1800" dirty="0" smtClean="0">
                <a:solidFill>
                  <a:srgbClr val="FFFF00"/>
                </a:solidFill>
              </a:rPr>
              <a:t> pumped from the Quaternary clastic and pyroclastic rocks, sand and gravel 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</a:rPr>
              <a:t>deposits is of acceptable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4" y="2717464"/>
            <a:ext cx="1048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</a:rPr>
              <a:t>High chloride concentrations  is commonly obtained from very well confined formation that are not 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</a:rPr>
              <a:t>sufficiently flushed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026" y="3495912"/>
            <a:ext cx="9193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- </a:t>
            </a:r>
            <a:r>
              <a:rPr lang="en-US" sz="1800" dirty="0" smtClean="0">
                <a:solidFill>
                  <a:srgbClr val="FFFF00"/>
                </a:solidFill>
              </a:rPr>
              <a:t>All marine sedimentary formations are normally salty at depths exceeding 1,000 meters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6026" y="4128896"/>
            <a:ext cx="969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- </a:t>
            </a:r>
            <a:r>
              <a:rPr lang="en-US" sz="1800" dirty="0" smtClean="0">
                <a:solidFill>
                  <a:srgbClr val="FFFF00"/>
                </a:solidFill>
              </a:rPr>
              <a:t>Unconfined and low pressure confined water is underlain by saline water at the coastal zone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609" y="4742259"/>
            <a:ext cx="11347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</a:rPr>
              <a:t>In general, </a:t>
            </a:r>
            <a:r>
              <a:rPr lang="en-US" sz="1800" dirty="0" err="1" smtClean="0">
                <a:solidFill>
                  <a:srgbClr val="FFFF00"/>
                </a:solidFill>
              </a:rPr>
              <a:t>growndwater</a:t>
            </a:r>
            <a:r>
              <a:rPr lang="en-US" sz="1800" dirty="0" smtClean="0">
                <a:solidFill>
                  <a:srgbClr val="FFFF00"/>
                </a:solidFill>
              </a:rPr>
              <a:t> from the crystalline rocks is of high physical and chemical quality, although pH 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</a:rPr>
              <a:t>is commonly acidic at 6 to 6.5. Acidic sulfuric acid waters are common in the  Quaternary </a:t>
            </a:r>
            <a:r>
              <a:rPr lang="en-US" sz="1800" dirty="0" err="1" smtClean="0">
                <a:solidFill>
                  <a:srgbClr val="FFFF00"/>
                </a:solidFill>
              </a:rPr>
              <a:t>sulfataric</a:t>
            </a:r>
            <a:r>
              <a:rPr lang="en-US" sz="1800" dirty="0" smtClean="0">
                <a:solidFill>
                  <a:srgbClr val="FFFF00"/>
                </a:solidFill>
              </a:rPr>
              <a:t> areas.  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</a:rPr>
              <a:t>High sulfate waters occurs in the </a:t>
            </a:r>
            <a:r>
              <a:rPr lang="en-US" sz="1800" dirty="0" err="1" smtClean="0">
                <a:solidFill>
                  <a:srgbClr val="FFFF00"/>
                </a:solidFill>
              </a:rPr>
              <a:t>pyritized</a:t>
            </a:r>
            <a:r>
              <a:rPr lang="en-US" sz="1800" dirty="0" smtClean="0">
                <a:solidFill>
                  <a:srgbClr val="FFFF00"/>
                </a:solidFill>
              </a:rPr>
              <a:t> oxidized zones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7119" y="5935319"/>
            <a:ext cx="10809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</a:rPr>
              <a:t>High or objectionable </a:t>
            </a:r>
            <a:r>
              <a:rPr lang="en-US" sz="1800" dirty="0" err="1" smtClean="0">
                <a:solidFill>
                  <a:srgbClr val="FFFF00"/>
                </a:solidFill>
              </a:rPr>
              <a:t>concentrationof</a:t>
            </a:r>
            <a:r>
              <a:rPr lang="en-US" sz="1800" dirty="0" smtClean="0">
                <a:solidFill>
                  <a:srgbClr val="FFFF00"/>
                </a:solidFill>
              </a:rPr>
              <a:t> iron (Fe</a:t>
            </a:r>
            <a:r>
              <a:rPr lang="en-US" sz="1800" baseline="30000" dirty="0" smtClean="0">
                <a:solidFill>
                  <a:srgbClr val="FFFF00"/>
                </a:solidFill>
              </a:rPr>
              <a:t>++</a:t>
            </a:r>
            <a:r>
              <a:rPr lang="en-US" sz="1800" dirty="0" smtClean="0">
                <a:solidFill>
                  <a:srgbClr val="FFFF00"/>
                </a:solidFill>
              </a:rPr>
              <a:t>) are likely to occur in highly oxidized aquifers and /or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    recharge source</a:t>
            </a:r>
            <a:endParaRPr lang="en-US" sz="1800" baseline="30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362" y="2216087"/>
            <a:ext cx="6331275" cy="24258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678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770" y="1981200"/>
            <a:ext cx="6782590" cy="31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133f683a87a_0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133f683a87a_0_50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133f683a87a_0_50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g133f683a87a_0_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225" y="1208775"/>
            <a:ext cx="4124075" cy="543894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8" name="Google Shape;378;g133f683a87a_0_50"/>
          <p:cNvSpPr txBox="1"/>
          <p:nvPr/>
        </p:nvSpPr>
        <p:spPr>
          <a:xfrm>
            <a:off x="5066925" y="1208775"/>
            <a:ext cx="1554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GEOLOGY </a:t>
            </a:r>
            <a:endParaRPr sz="21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g133f683a87a_0_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6913" y="1880638"/>
            <a:ext cx="21431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133f683a87a_0_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4437" y="3216162"/>
            <a:ext cx="2143125" cy="154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133f683a87a_0_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9738" y="1580625"/>
            <a:ext cx="230505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133f683a87a_0_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34025" y="3496485"/>
            <a:ext cx="2483975" cy="154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133f683a87a_0_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21825" y="4926700"/>
            <a:ext cx="2483975" cy="1490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1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0e673db40_0_65"/>
          <p:cNvSpPr txBox="1"/>
          <p:nvPr/>
        </p:nvSpPr>
        <p:spPr>
          <a:xfrm>
            <a:off x="286125" y="1037000"/>
            <a:ext cx="4084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g130e673db40_0_65"/>
          <p:cNvSpPr txBox="1"/>
          <p:nvPr/>
        </p:nvSpPr>
        <p:spPr>
          <a:xfrm>
            <a:off x="2139024" y="1832800"/>
            <a:ext cx="334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Mining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Sector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130e673db40_0_65"/>
          <p:cNvSpPr txBox="1"/>
          <p:nvPr/>
        </p:nvSpPr>
        <p:spPr>
          <a:xfrm>
            <a:off x="7903516" y="1819584"/>
            <a:ext cx="372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1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Geological Sciences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Sector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g130e673db40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125" y="2289425"/>
            <a:ext cx="6153175" cy="41632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130e673db40_0_65"/>
          <p:cNvSpPr txBox="1"/>
          <p:nvPr/>
        </p:nvSpPr>
        <p:spPr>
          <a:xfrm>
            <a:off x="483575" y="4527738"/>
            <a:ext cx="4556400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●"/>
            </a:pPr>
            <a:r>
              <a:rPr lang="en-US" sz="2200" b="1" dirty="0">
                <a:solidFill>
                  <a:schemeClr val="tx1"/>
                </a:solidFill>
              </a:rPr>
              <a:t>Mine Rehabilitation Program</a:t>
            </a:r>
            <a:endParaRPr sz="2200" b="1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97" name="Google Shape;97;g130e673db40_0_65"/>
          <p:cNvSpPr txBox="1"/>
          <p:nvPr/>
        </p:nvSpPr>
        <p:spPr>
          <a:xfrm>
            <a:off x="483575" y="2964475"/>
            <a:ext cx="5955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Char char="●"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Mineral Investment Promotion Program</a:t>
            </a:r>
            <a:endParaRPr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130e673db40_0_65"/>
          <p:cNvSpPr txBox="1"/>
          <p:nvPr/>
        </p:nvSpPr>
        <p:spPr>
          <a:xfrm>
            <a:off x="488825" y="3778025"/>
            <a:ext cx="6153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Char char="●"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Mining Industry Development Program</a:t>
            </a:r>
            <a:endParaRPr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g130e673db40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187" y="2289424"/>
            <a:ext cx="5060852" cy="416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130e673db40_0_65"/>
          <p:cNvSpPr txBox="1"/>
          <p:nvPr/>
        </p:nvSpPr>
        <p:spPr>
          <a:xfrm>
            <a:off x="6903777" y="2568578"/>
            <a:ext cx="4211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Char char="●"/>
            </a:pPr>
            <a:r>
              <a:rPr lang="en-US" sz="21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2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eohazard</a:t>
            </a:r>
            <a:r>
              <a:rPr lang="en-US" sz="2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Assessment </a:t>
            </a:r>
            <a:endParaRPr sz="26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endParaRPr sz="2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130e673db40_0_65"/>
          <p:cNvSpPr txBox="1"/>
          <p:nvPr/>
        </p:nvSpPr>
        <p:spPr>
          <a:xfrm>
            <a:off x="6963298" y="3499200"/>
            <a:ext cx="4678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Char char="●"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eologic Survey and </a:t>
            </a:r>
            <a:endParaRPr sz="2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Exploration </a:t>
            </a:r>
            <a:r>
              <a:rPr lang="en-US" sz="2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Proram</a:t>
            </a:r>
            <a:r>
              <a:rPr lang="en-US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130e673db40_0_65"/>
          <p:cNvSpPr txBox="1"/>
          <p:nvPr/>
        </p:nvSpPr>
        <p:spPr>
          <a:xfrm>
            <a:off x="6903777" y="4624672"/>
            <a:ext cx="43269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500"/>
              <a:buFont typeface="Calibri"/>
              <a:buChar char="●"/>
            </a:pPr>
            <a:r>
              <a:rPr lang="en-US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Mineral Reservation Project</a:t>
            </a:r>
            <a:endParaRPr sz="2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130e673db40_0_65"/>
          <p:cNvSpPr txBox="1"/>
          <p:nvPr/>
        </p:nvSpPr>
        <p:spPr>
          <a:xfrm>
            <a:off x="6953466" y="5483010"/>
            <a:ext cx="3896100" cy="954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500"/>
              <a:buFont typeface="Calibri"/>
              <a:buChar char="●"/>
            </a:pPr>
            <a:r>
              <a:rPr lang="en-US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Groundwater Resource Assessment Program</a:t>
            </a:r>
            <a:endParaRPr sz="2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g130e673db40_0_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75" y="13175"/>
            <a:ext cx="7160969" cy="118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130e673db40_0_65"/>
          <p:cNvSpPr txBox="1"/>
          <p:nvPr/>
        </p:nvSpPr>
        <p:spPr>
          <a:xfrm>
            <a:off x="7259550" y="101375"/>
            <a:ext cx="53148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MGB is the agency that </a:t>
            </a:r>
            <a:r>
              <a:rPr lang="en-US" sz="1900" b="1" dirty="0" smtClean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is directly </a:t>
            </a:r>
            <a:r>
              <a:rPr lang="en-US" sz="1900" b="1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in charge </a:t>
            </a:r>
            <a:r>
              <a:rPr lang="en-US" sz="1900" b="1" dirty="0" smtClean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 smtClean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b="1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the administration and disposition of the country’s mineral lands and mineral resource</a:t>
            </a:r>
            <a:endParaRPr sz="1900" b="1"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130e673db40_0_65"/>
          <p:cNvSpPr txBox="1"/>
          <p:nvPr/>
        </p:nvSpPr>
        <p:spPr>
          <a:xfrm>
            <a:off x="3565475" y="1402112"/>
            <a:ext cx="614879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MAJOR PROJECTS/PROGRAMS/ACTIVITIES ( PPAs)</a:t>
            </a:r>
            <a:endParaRPr sz="22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8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219709e46_0_0"/>
          <p:cNvSpPr txBox="1"/>
          <p:nvPr/>
        </p:nvSpPr>
        <p:spPr>
          <a:xfrm>
            <a:off x="761100" y="381125"/>
            <a:ext cx="9471900" cy="29553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“NATIONAL GROUNDWATER RESOURCE AND VULNERABILITY ASSESSMENT PROGRAMME (NGRVAP)”</a:t>
            </a:r>
            <a:endParaRPr sz="4500" b="1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g13219709e46_0_0"/>
          <p:cNvSpPr txBox="1"/>
          <p:nvPr/>
        </p:nvSpPr>
        <p:spPr>
          <a:xfrm>
            <a:off x="608700" y="3422825"/>
            <a:ext cx="11447700" cy="3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3700" b="1" i="1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OBJECTIVE</a:t>
            </a:r>
            <a:r>
              <a:rPr lang="en-US" sz="37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7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Char char="●"/>
            </a:pPr>
            <a:r>
              <a:rPr lang="en-US" sz="3200">
                <a:solidFill>
                  <a:srgbClr val="FFFF00"/>
                </a:solidFill>
              </a:rPr>
              <a:t> assess the availability of groundwater within the various geologic formations underlying the entire country</a:t>
            </a:r>
            <a:endParaRPr sz="3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rgbClr val="FF0000"/>
                </a:solidFill>
              </a:rPr>
              <a:t> </a:t>
            </a:r>
            <a:endParaRPr sz="3200" b="1">
              <a:solidFill>
                <a:srgbClr val="FF0000"/>
              </a:solidFill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Char char="●"/>
            </a:pPr>
            <a:r>
              <a:rPr lang="en-US" sz="3200">
                <a:solidFill>
                  <a:srgbClr val="FFFF00"/>
                </a:solidFill>
              </a:rPr>
              <a:t>assess its potential and its vulnerability to contamination  within the different watersheds or basins.</a:t>
            </a:r>
            <a:endParaRPr sz="55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g13219709e46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60775" y="166450"/>
            <a:ext cx="1555025" cy="125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2625" y="1643925"/>
            <a:ext cx="6911401" cy="441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"/>
          <p:cNvSpPr txBox="1"/>
          <p:nvPr/>
        </p:nvSpPr>
        <p:spPr>
          <a:xfrm>
            <a:off x="256050" y="2324250"/>
            <a:ext cx="418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Char char="●"/>
            </a:pPr>
            <a:r>
              <a:rPr lang="en-US" sz="2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Implemented Nationwide</a:t>
            </a:r>
            <a:r>
              <a:rPr lang="en-US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"/>
          <p:cNvSpPr txBox="1"/>
          <p:nvPr/>
        </p:nvSpPr>
        <p:spPr>
          <a:xfrm>
            <a:off x="256050" y="3154750"/>
            <a:ext cx="478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Regular funding from the GAA </a:t>
            </a:r>
            <a:endParaRPr sz="26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"/>
          <p:cNvSpPr txBox="1"/>
          <p:nvPr/>
        </p:nvSpPr>
        <p:spPr>
          <a:xfrm>
            <a:off x="256050" y="3868175"/>
            <a:ext cx="5559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Implementation </a:t>
            </a:r>
            <a:r>
              <a:rPr lang="en-US" sz="26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started in the</a:t>
            </a:r>
            <a:endParaRPr sz="2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6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late 1980s</a:t>
            </a:r>
            <a:endParaRPr sz="26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1338db1da1a_0_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338db1da1a_0_81"/>
          <p:cNvSpPr txBox="1"/>
          <p:nvPr/>
        </p:nvSpPr>
        <p:spPr>
          <a:xfrm>
            <a:off x="678400" y="201086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1338db1da1a_0_81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1338db1da1a_0_81"/>
          <p:cNvSpPr txBox="1"/>
          <p:nvPr/>
        </p:nvSpPr>
        <p:spPr>
          <a:xfrm>
            <a:off x="694599" y="1027600"/>
            <a:ext cx="2884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3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Groundwater </a:t>
            </a:r>
            <a:endParaRPr sz="33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1338db1da1a_0_81"/>
          <p:cNvSpPr txBox="1"/>
          <p:nvPr/>
        </p:nvSpPr>
        <p:spPr>
          <a:xfrm>
            <a:off x="287975" y="1615895"/>
            <a:ext cx="3451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Century Gothic"/>
              <a:buChar char="●"/>
            </a:pPr>
            <a:r>
              <a:rPr lang="en-US" sz="1800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within the earth’s subsurface; its </a:t>
            </a:r>
            <a:r>
              <a:rPr lang="en-US" sz="1800" dirty="0" smtClean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invincible </a:t>
            </a:r>
            <a:r>
              <a:rPr lang="en-US" sz="1800" dirty="0" err="1" smtClean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anddynamic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600" dirty="0">
              <a:solidFill>
                <a:srgbClr val="FFFF00"/>
              </a:solidFill>
            </a:endParaRPr>
          </a:p>
        </p:txBody>
      </p:sp>
      <p:pic>
        <p:nvPicPr>
          <p:cNvPr id="155" name="Google Shape;155;g1338db1da1a_0_81" descr="Groundwater data | Minnesota Pollution Control Agency"/>
          <p:cNvPicPr preferRelativeResize="0"/>
          <p:nvPr/>
        </p:nvPicPr>
        <p:blipFill rotWithShape="1">
          <a:blip r:embed="rId4">
            <a:alphaModFix/>
          </a:blip>
          <a:srcRect l="3135" t="13083" r="4374" b="27339"/>
          <a:stretch/>
        </p:blipFill>
        <p:spPr>
          <a:xfrm>
            <a:off x="4222785" y="1163854"/>
            <a:ext cx="2827175" cy="139836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1338db1da1a_0_81"/>
          <p:cNvSpPr txBox="1"/>
          <p:nvPr/>
        </p:nvSpPr>
        <p:spPr>
          <a:xfrm>
            <a:off x="288350" y="2953975"/>
            <a:ext cx="339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entury Gothic"/>
              <a:buChar char="●"/>
            </a:pPr>
            <a:r>
              <a:rPr lang="en-US" sz="1800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Extracted through wells and springs</a:t>
            </a:r>
            <a:endParaRPr sz="1800" dirty="0">
              <a:solidFill>
                <a:srgbClr val="FFFF00"/>
              </a:solidFill>
            </a:endParaRPr>
          </a:p>
        </p:txBody>
      </p:sp>
      <p:pic>
        <p:nvPicPr>
          <p:cNvPr id="157" name="Google Shape;157;g1338db1da1a_0_81" descr="Groundwater Stock Photos And Images - 123RF"/>
          <p:cNvPicPr preferRelativeResize="0"/>
          <p:nvPr/>
        </p:nvPicPr>
        <p:blipFill rotWithShape="1">
          <a:blip r:embed="rId5">
            <a:alphaModFix/>
          </a:blip>
          <a:srcRect l="11414" t="9288" r="9646"/>
          <a:stretch/>
        </p:blipFill>
        <p:spPr>
          <a:xfrm>
            <a:off x="5878233" y="2704920"/>
            <a:ext cx="1890309" cy="144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1338db1da1a_0_81" descr="1,145,195 Spring Water Photos - Free &amp; Royalty-Free Stock Photos from  Dreamstime"/>
          <p:cNvPicPr preferRelativeResize="0"/>
          <p:nvPr/>
        </p:nvPicPr>
        <p:blipFill rotWithShape="1">
          <a:blip r:embed="rId6">
            <a:alphaModFix/>
          </a:blip>
          <a:srcRect l="17620" b="24299"/>
          <a:stretch/>
        </p:blipFill>
        <p:spPr>
          <a:xfrm>
            <a:off x="3678390" y="2704916"/>
            <a:ext cx="2116387" cy="144816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338db1da1a_0_81"/>
          <p:cNvSpPr txBox="1"/>
          <p:nvPr/>
        </p:nvSpPr>
        <p:spPr>
          <a:xfrm>
            <a:off x="288350" y="4233200"/>
            <a:ext cx="3390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entury Gothic"/>
              <a:buChar char="●"/>
            </a:pPr>
            <a:r>
              <a:rPr lang="en-US" sz="1800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Occurs in </a:t>
            </a:r>
            <a:r>
              <a:rPr lang="en-US" sz="1800" dirty="0" err="1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intergranular</a:t>
            </a:r>
            <a:r>
              <a:rPr lang="en-US" sz="1800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dirty="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spaces, fractures, solution openings</a:t>
            </a:r>
            <a:endParaRPr sz="1800" dirty="0">
              <a:solidFill>
                <a:srgbClr val="FFFF00"/>
              </a:solidFill>
            </a:endParaRPr>
          </a:p>
        </p:txBody>
      </p:sp>
      <p:pic>
        <p:nvPicPr>
          <p:cNvPr id="160" name="Google Shape;160;g1338db1da1a_0_81"/>
          <p:cNvPicPr preferRelativeResize="0"/>
          <p:nvPr/>
        </p:nvPicPr>
        <p:blipFill rotWithShape="1">
          <a:blip r:embed="rId7">
            <a:alphaModFix/>
          </a:blip>
          <a:srcRect l="59457" t="38917" r="6038" b="41315"/>
          <a:stretch/>
        </p:blipFill>
        <p:spPr>
          <a:xfrm>
            <a:off x="3790063" y="4233195"/>
            <a:ext cx="3800567" cy="12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1338db1da1a_0_81"/>
          <p:cNvSpPr txBox="1"/>
          <p:nvPr/>
        </p:nvSpPr>
        <p:spPr>
          <a:xfrm>
            <a:off x="267875" y="5537475"/>
            <a:ext cx="3886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entury Gothic"/>
              <a:buChar char="●"/>
            </a:pPr>
            <a:r>
              <a:rPr lang="en-US" sz="1800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 is part of the hydrologic cycle and moves from high pressure areas to low pressure areas</a:t>
            </a:r>
            <a:endParaRPr sz="1800" dirty="0">
              <a:solidFill>
                <a:srgbClr val="FFFF00"/>
              </a:solidFill>
            </a:endParaRPr>
          </a:p>
        </p:txBody>
      </p:sp>
      <p:pic>
        <p:nvPicPr>
          <p:cNvPr id="162" name="Google Shape;162;g1338db1da1a_0_81" descr="Groundwater flow showing natural condition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59350" y="5561625"/>
            <a:ext cx="2201076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338db1da1a_0_81"/>
          <p:cNvSpPr txBox="1"/>
          <p:nvPr/>
        </p:nvSpPr>
        <p:spPr>
          <a:xfrm>
            <a:off x="7963300" y="1456913"/>
            <a:ext cx="40086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Char char="●"/>
            </a:pPr>
            <a:r>
              <a:rPr lang="en-US" sz="2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is classified as natural </a:t>
            </a:r>
            <a:endParaRPr sz="22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mineral </a:t>
            </a:r>
            <a:r>
              <a:rPr lang="en-US" sz="22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Resource</a:t>
            </a:r>
            <a:endParaRPr sz="2200" dirty="0">
              <a:solidFill>
                <a:srgbClr val="FFFF00"/>
              </a:solidFill>
            </a:endParaRPr>
          </a:p>
        </p:txBody>
      </p:sp>
      <p:sp>
        <p:nvSpPr>
          <p:cNvPr id="164" name="Google Shape;164;g1338db1da1a_0_81"/>
          <p:cNvSpPr txBox="1"/>
          <p:nvPr/>
        </p:nvSpPr>
        <p:spPr>
          <a:xfrm>
            <a:off x="7984750" y="2351250"/>
            <a:ext cx="4118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100"/>
              <a:buFont typeface="Calibri"/>
              <a:buChar char="●"/>
            </a:pPr>
            <a:r>
              <a:rPr lang="en-US" sz="21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It represent 28% of the earth’s  fresh water</a:t>
            </a:r>
            <a:endParaRPr sz="21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6" grpId="0"/>
      <p:bldP spid="159" grpId="0"/>
      <p:bldP spid="161" grpId="0"/>
      <p:bldP spid="163" grpId="0"/>
      <p:bldP spid="1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133bcdd6f8d_0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33bcdd6f8d_0_46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33bcdd6f8d_0_46"/>
          <p:cNvSpPr txBox="1"/>
          <p:nvPr/>
        </p:nvSpPr>
        <p:spPr>
          <a:xfrm>
            <a:off x="8932625" y="4978700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133bcdd6f8d_0_46"/>
          <p:cNvSpPr txBox="1"/>
          <p:nvPr/>
        </p:nvSpPr>
        <p:spPr>
          <a:xfrm>
            <a:off x="546625" y="1215925"/>
            <a:ext cx="2500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Aquifer </a:t>
            </a:r>
            <a:r>
              <a:rPr lang="en-US" sz="32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g133bcdd6f8d_0_46" descr="Grey porosity Stone, texture background Grey porosity Stone, texture background. 2015 Stock Photo"/>
          <p:cNvPicPr preferRelativeResize="0"/>
          <p:nvPr/>
        </p:nvPicPr>
        <p:blipFill rotWithShape="1">
          <a:blip r:embed="rId4">
            <a:alphaModFix/>
          </a:blip>
          <a:srcRect l="33599" t="40775" r="5088" b="15721"/>
          <a:stretch/>
        </p:blipFill>
        <p:spPr>
          <a:xfrm>
            <a:off x="10150300" y="2646750"/>
            <a:ext cx="1933725" cy="148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133bcdd6f8d_0_46" descr="Eco permeable pavement with grass growing through it. Environmentally friendly green parking."/>
          <p:cNvPicPr preferRelativeResize="0"/>
          <p:nvPr/>
        </p:nvPicPr>
        <p:blipFill rotWithShape="1">
          <a:blip r:embed="rId5">
            <a:alphaModFix/>
          </a:blip>
          <a:srcRect b="7749"/>
          <a:stretch/>
        </p:blipFill>
        <p:spPr>
          <a:xfrm>
            <a:off x="10177225" y="5044201"/>
            <a:ext cx="1855800" cy="144148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133bcdd6f8d_0_46"/>
          <p:cNvSpPr txBox="1"/>
          <p:nvPr/>
        </p:nvSpPr>
        <p:spPr>
          <a:xfrm>
            <a:off x="2494175" y="1215925"/>
            <a:ext cx="8624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Rock /sediment formation that can </a:t>
            </a:r>
            <a:r>
              <a:rPr lang="en-US" sz="2000" b="1" i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store</a:t>
            </a:r>
            <a:r>
              <a:rPr lang="en-US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r>
              <a:rPr lang="en-US" sz="2000" b="1" i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transmit </a:t>
            </a: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for  economical use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6" name="Google Shape;176;g133bcdd6f8d_0_46"/>
          <p:cNvSpPr txBox="1"/>
          <p:nvPr/>
        </p:nvSpPr>
        <p:spPr>
          <a:xfrm>
            <a:off x="9540270" y="1824436"/>
            <a:ext cx="79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store</a:t>
            </a:r>
            <a:endParaRPr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7" name="Google Shape;177;g133bcdd6f8d_0_46"/>
          <p:cNvSpPr txBox="1"/>
          <p:nvPr/>
        </p:nvSpPr>
        <p:spPr>
          <a:xfrm>
            <a:off x="9425818" y="4140403"/>
            <a:ext cx="1645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transmit</a:t>
            </a:r>
            <a:endParaRPr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8" name="Google Shape;178;g133bcdd6f8d_0_46"/>
          <p:cNvSpPr txBox="1"/>
          <p:nvPr/>
        </p:nvSpPr>
        <p:spPr>
          <a:xfrm>
            <a:off x="9070158" y="2155638"/>
            <a:ext cx="235652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(Porous Material) </a:t>
            </a:r>
            <a:endParaRPr sz="19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133bcdd6f8d_0_46"/>
          <p:cNvSpPr txBox="1"/>
          <p:nvPr/>
        </p:nvSpPr>
        <p:spPr>
          <a:xfrm>
            <a:off x="5385900" y="2637663"/>
            <a:ext cx="27444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Porosity</a:t>
            </a:r>
            <a:endParaRPr sz="1900" i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(measure of the void space in material)</a:t>
            </a:r>
            <a:endParaRPr/>
          </a:p>
        </p:txBody>
      </p:sp>
      <p:sp>
        <p:nvSpPr>
          <p:cNvPr id="180" name="Google Shape;180;g133bcdd6f8d_0_46"/>
          <p:cNvSpPr txBox="1"/>
          <p:nvPr/>
        </p:nvSpPr>
        <p:spPr>
          <a:xfrm>
            <a:off x="5348224" y="4982726"/>
            <a:ext cx="25002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Permeability  </a:t>
            </a:r>
            <a:endParaRPr sz="1900" i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( the measure of erase</a:t>
            </a:r>
            <a:endParaRPr sz="19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through which a fluid </a:t>
            </a:r>
            <a:endParaRPr sz="19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can pass a material)</a:t>
            </a:r>
            <a:endParaRPr sz="19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133bcdd6f8d_0_46"/>
          <p:cNvSpPr txBox="1"/>
          <p:nvPr/>
        </p:nvSpPr>
        <p:spPr>
          <a:xfrm>
            <a:off x="8932900" y="4516228"/>
            <a:ext cx="2414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Permeable   Material</a:t>
            </a:r>
            <a:endParaRPr dirty="0"/>
          </a:p>
        </p:txBody>
      </p:sp>
      <p:pic>
        <p:nvPicPr>
          <p:cNvPr id="182" name="Google Shape;182;g133bcdd6f8d_0_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000" y="2131000"/>
            <a:ext cx="4969875" cy="39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133bcdd6f8d_0_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6800" y="2665412"/>
            <a:ext cx="2070820" cy="15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133bcdd6f8d_0_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43000" y="5056481"/>
            <a:ext cx="2070825" cy="1466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1338db1da1a_0_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1338db1da1a_0_187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1338db1da1a_0_187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g1338db1da1a_0_187" descr="3 Types of Rock: Igneous, Sedimentary &amp; Metamorphic | AMN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400" y="1118036"/>
            <a:ext cx="4257394" cy="544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1338db1da1a_0_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0084" y="1752462"/>
            <a:ext cx="5338916" cy="40017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190084" y="2696358"/>
            <a:ext cx="5338916" cy="1516046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90084" y="1993186"/>
            <a:ext cx="5338916" cy="703172"/>
          </a:xfrm>
          <a:prstGeom prst="rect">
            <a:avLst/>
          </a:prstGeom>
          <a:solidFill>
            <a:schemeClr val="accent2">
              <a:lumMod val="60000"/>
              <a:lumOff val="4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90084" y="4212404"/>
            <a:ext cx="5338916" cy="1541787"/>
          </a:xfrm>
          <a:prstGeom prst="rect">
            <a:avLst/>
          </a:prstGeom>
          <a:solidFill>
            <a:srgbClr val="00B05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21182" y="2239766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Metamorphic Rocks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29000" y="3249122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Igneous  Rocks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04557" y="4658258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Sedimentary Rocks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1338db1da1a_0_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000" y="146300"/>
            <a:ext cx="1555025" cy="12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1338db1da1a_0_221"/>
          <p:cNvSpPr txBox="1"/>
          <p:nvPr/>
        </p:nvSpPr>
        <p:spPr>
          <a:xfrm>
            <a:off x="678400" y="220750"/>
            <a:ext cx="9471900" cy="80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“NATIONAL GROUNDWATER RESOURCE AND VULNERABILITY ASSESSMENT PROGRAMME (NGRVAP)”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1338db1da1a_0_221"/>
          <p:cNvSpPr txBox="1"/>
          <p:nvPr/>
        </p:nvSpPr>
        <p:spPr>
          <a:xfrm>
            <a:off x="8857875" y="50420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1338db1da1a_0_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3151" y="1563374"/>
            <a:ext cx="3977949" cy="524622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2" name="Google Shape;202;g1338db1da1a_0_221"/>
          <p:cNvSpPr txBox="1"/>
          <p:nvPr/>
        </p:nvSpPr>
        <p:spPr>
          <a:xfrm>
            <a:off x="7976989" y="1119812"/>
            <a:ext cx="1554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GEOLOGY</a:t>
            </a:r>
            <a:endParaRPr sz="21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g1338db1da1a_0_2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912" y="1627712"/>
            <a:ext cx="4577125" cy="501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338db1da1a_0_221"/>
          <p:cNvSpPr txBox="1"/>
          <p:nvPr/>
        </p:nvSpPr>
        <p:spPr>
          <a:xfrm>
            <a:off x="1068912" y="1219032"/>
            <a:ext cx="5212328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HYDRAULIC CONDCUTIVITY  OF DIFFERENT ROCK TYPES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I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1205</Words>
  <Application>Microsoft Office PowerPoint</Application>
  <PresentationFormat>Custom</PresentationFormat>
  <Paragraphs>209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Times New Roman</vt:lpstr>
      <vt:lpstr>Calibri</vt:lpstr>
      <vt:lpstr>Noto Sans Symbols</vt:lpstr>
      <vt:lpstr>Lustria</vt:lpstr>
      <vt:lpstr>Playfair Display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MGB-LGSD</dc:creator>
  <cp:lastModifiedBy>noemi bautista</cp:lastModifiedBy>
  <cp:revision>25</cp:revision>
  <dcterms:created xsi:type="dcterms:W3CDTF">2022-06-02T04:46:33Z</dcterms:created>
  <dcterms:modified xsi:type="dcterms:W3CDTF">2022-06-15T01:30:56Z</dcterms:modified>
</cp:coreProperties>
</file>